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93" r:id="rId3"/>
    <p:sldId id="301" r:id="rId4"/>
    <p:sldId id="291" r:id="rId5"/>
    <p:sldId id="292" r:id="rId6"/>
    <p:sldId id="275" r:id="rId7"/>
    <p:sldId id="294" r:id="rId8"/>
    <p:sldId id="295" r:id="rId9"/>
    <p:sldId id="259" r:id="rId10"/>
    <p:sldId id="260" r:id="rId11"/>
    <p:sldId id="299" r:id="rId12"/>
    <p:sldId id="271" r:id="rId13"/>
    <p:sldId id="266" r:id="rId14"/>
    <p:sldId id="267" r:id="rId15"/>
    <p:sldId id="263" r:id="rId16"/>
    <p:sldId id="305" r:id="rId17"/>
    <p:sldId id="290" r:id="rId18"/>
    <p:sldId id="307" r:id="rId19"/>
    <p:sldId id="308" r:id="rId20"/>
    <p:sldId id="309" r:id="rId21"/>
    <p:sldId id="264" r:id="rId22"/>
    <p:sldId id="311" r:id="rId23"/>
    <p:sldId id="310" r:id="rId24"/>
    <p:sldId id="265" r:id="rId25"/>
    <p:sldId id="285" r:id="rId26"/>
    <p:sldId id="289" r:id="rId27"/>
    <p:sldId id="287" r:id="rId28"/>
    <p:sldId id="288" r:id="rId29"/>
    <p:sldId id="304" r:id="rId30"/>
    <p:sldId id="269" r:id="rId31"/>
    <p:sldId id="312" r:id="rId32"/>
    <p:sldId id="272" r:id="rId33"/>
    <p:sldId id="277" r:id="rId34"/>
    <p:sldId id="279" r:id="rId35"/>
    <p:sldId id="280" r:id="rId36"/>
    <p:sldId id="262" r:id="rId37"/>
    <p:sldId id="274" r:id="rId38"/>
    <p:sldId id="300" r:id="rId39"/>
    <p:sldId id="302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9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97" autoAdjust="0"/>
  </p:normalViewPr>
  <p:slideViewPr>
    <p:cSldViewPr snapToGrid="0">
      <p:cViewPr varScale="1">
        <p:scale>
          <a:sx n="72" d="100"/>
          <a:sy n="72" d="100"/>
        </p:scale>
        <p:origin x="7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82BCE-8A4B-411B-9A14-FB85B6421B8D}" type="datetimeFigureOut">
              <a:rPr lang="de-DE" smtClean="0"/>
              <a:t>08.06.2017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8793E-4D25-41C1-ADA2-D6DE6CD647C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8793E-4D25-41C1-ADA2-D6DE6CD647C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6518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8793E-4D25-41C1-ADA2-D6DE6CD647C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5619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8793E-4D25-41C1-ADA2-D6DE6CD647C8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264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Not sure how often you used the DOS headers in an investigation, but MAEC allows you to share that.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/>
              <a:t>Protip: don’t base your backend on a standard described solely in an office document… or the new version is totally incompatible with the old one.</a:t>
            </a:r>
          </a:p>
        </p:txBody>
      </p:sp>
    </p:spTree>
    <p:extLst>
      <p:ext uri="{BB962C8B-B14F-4D97-AF65-F5344CB8AC3E}">
        <p14:creationId xmlns:p14="http://schemas.microsoft.com/office/powerpoint/2010/main" val="1101060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408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293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8793E-4D25-41C1-ADA2-D6DE6CD647C8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9727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8793E-4D25-41C1-ADA2-D6DE6CD647C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533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8793E-4D25-41C1-ADA2-D6DE6CD647C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411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Hilarious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watch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bit</a:t>
            </a:r>
            <a:r>
              <a:rPr lang="de-DE" dirty="0" smtClean="0"/>
              <a:t> </a:t>
            </a:r>
            <a:r>
              <a:rPr lang="de-DE" dirty="0" err="1" smtClean="0"/>
              <a:t>scary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8793E-4D25-41C1-ADA2-D6DE6CD647C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967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In </a:t>
            </a:r>
            <a:r>
              <a:rPr lang="de-DE" dirty="0" err="1" smtClean="0"/>
              <a:t>malware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 smtClean="0"/>
              <a:t> I </a:t>
            </a:r>
            <a:r>
              <a:rPr lang="de-DE" dirty="0" err="1" smtClean="0"/>
              <a:t>learned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</a:t>
            </a:r>
            <a:r>
              <a:rPr lang="de-DE" dirty="0" err="1" smtClean="0"/>
              <a:t>malware</a:t>
            </a:r>
            <a:r>
              <a:rPr lang="de-DE" dirty="0" smtClean="0"/>
              <a:t> </a:t>
            </a:r>
            <a:r>
              <a:rPr lang="de-DE" dirty="0" err="1" smtClean="0"/>
              <a:t>offers</a:t>
            </a:r>
            <a:r>
              <a:rPr lang="de-DE" dirty="0" smtClean="0"/>
              <a:t> a </a:t>
            </a:r>
            <a:r>
              <a:rPr lang="de-DE" dirty="0" err="1" smtClean="0"/>
              <a:t>great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features</a:t>
            </a:r>
            <a:r>
              <a:rPr lang="de-DE" dirty="0" smtClean="0"/>
              <a:t>, but </a:t>
            </a:r>
            <a:r>
              <a:rPr lang="de-DE" dirty="0" err="1" smtClean="0"/>
              <a:t>sadly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usually</a:t>
            </a:r>
            <a:r>
              <a:rPr lang="de-DE" dirty="0" smtClean="0"/>
              <a:t> </a:t>
            </a:r>
            <a:r>
              <a:rPr lang="de-DE" dirty="0" err="1" smtClean="0"/>
              <a:t>perfectly</a:t>
            </a:r>
            <a:r>
              <a:rPr lang="de-DE" dirty="0" smtClean="0"/>
              <a:t> </a:t>
            </a:r>
            <a:r>
              <a:rPr lang="de-DE" dirty="0" err="1" smtClean="0"/>
              <a:t>overlap</a:t>
            </a:r>
            <a:r>
              <a:rPr lang="de-DE" dirty="0" smtClean="0"/>
              <a:t> </a:t>
            </a:r>
            <a:r>
              <a:rPr lang="de-DE" dirty="0" err="1" smtClean="0"/>
              <a:t>among</a:t>
            </a:r>
            <a:r>
              <a:rPr lang="de-DE" dirty="0" smtClean="0"/>
              <a:t> different </a:t>
            </a:r>
            <a:r>
              <a:rPr lang="de-DE" dirty="0" err="1" smtClean="0"/>
              <a:t>samples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8793E-4D25-41C1-ADA2-D6DE6CD647C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468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8793E-4D25-41C1-ADA2-D6DE6CD647C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2563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1898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718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415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EECE2-B0D2-47E8-8A00-FA931D7EBB01}" type="datetimeFigureOut">
              <a:rPr lang="de-DE" smtClean="0"/>
              <a:t>08.06.2017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703F-BD53-4048-BEAA-956CA242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5449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EECE2-B0D2-47E8-8A00-FA931D7EBB01}" type="datetimeFigureOut">
              <a:rPr lang="de-DE" smtClean="0"/>
              <a:t>08.06.2017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703F-BD53-4048-BEAA-956CA242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42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EECE2-B0D2-47E8-8A00-FA931D7EBB01}" type="datetimeFigureOut">
              <a:rPr lang="de-DE" smtClean="0"/>
              <a:t>08.06.2017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703F-BD53-4048-BEAA-956CA242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1479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748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EECE2-B0D2-47E8-8A00-FA931D7EBB01}" type="datetimeFigureOut">
              <a:rPr lang="de-DE" smtClean="0"/>
              <a:t>08.06.2017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703F-BD53-4048-BEAA-956CA242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7615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EECE2-B0D2-47E8-8A00-FA931D7EBB01}" type="datetimeFigureOut">
              <a:rPr lang="de-DE" smtClean="0"/>
              <a:t>08.06.2017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703F-BD53-4048-BEAA-956CA242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198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EECE2-B0D2-47E8-8A00-FA931D7EBB01}" type="datetimeFigureOut">
              <a:rPr lang="de-DE" smtClean="0"/>
              <a:t>08.06.2017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703F-BD53-4048-BEAA-956CA242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6428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EECE2-B0D2-47E8-8A00-FA931D7EBB01}" type="datetimeFigureOut">
              <a:rPr lang="de-DE" smtClean="0"/>
              <a:t>08.06.2017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703F-BD53-4048-BEAA-956CA242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300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EECE2-B0D2-47E8-8A00-FA931D7EBB01}" type="datetimeFigureOut">
              <a:rPr lang="de-DE" smtClean="0"/>
              <a:t>08.06.2017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703F-BD53-4048-BEAA-956CA242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671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EECE2-B0D2-47E8-8A00-FA931D7EBB01}" type="datetimeFigureOut">
              <a:rPr lang="de-DE" smtClean="0"/>
              <a:t>08.06.2017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703F-BD53-4048-BEAA-956CA242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3371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EECE2-B0D2-47E8-8A00-FA931D7EBB01}" type="datetimeFigureOut">
              <a:rPr lang="de-DE" smtClean="0"/>
              <a:t>08.06.2017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703F-BD53-4048-BEAA-956CA242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995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EECE2-B0D2-47E8-8A00-FA931D7EBB01}" type="datetimeFigureOut">
              <a:rPr lang="de-DE" smtClean="0"/>
              <a:t>08.06.2017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8703F-BD53-4048-BEAA-956CA242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079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EECE2-B0D2-47E8-8A00-FA931D7EBB01}" type="datetimeFigureOut">
              <a:rPr lang="de-DE" smtClean="0"/>
              <a:t>08.06.2017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8703F-BD53-4048-BEAA-956CA242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327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oCann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22" y="868897"/>
            <a:ext cx="6553545" cy="5128148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de-DE" sz="4800">
                <a:solidFill>
                  <a:schemeClr val="bg1"/>
                </a:solidFill>
              </a:rPr>
              <a:t>IoCannon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de-DE" sz="2000">
                <a:solidFill>
                  <a:srgbClr val="4F88C9"/>
                </a:solidFill>
              </a:rPr>
              <a:t>Marion </a:t>
            </a:r>
            <a:r>
              <a:rPr lang="de-DE" sz="2000" err="1">
                <a:solidFill>
                  <a:srgbClr val="4F88C9"/>
                </a:solidFill>
              </a:rPr>
              <a:t>Marschalek</a:t>
            </a:r>
          </a:p>
          <a:p>
            <a:pPr>
              <a:lnSpc>
                <a:spcPct val="80000"/>
              </a:lnSpc>
            </a:pPr>
            <a:r>
              <a:rPr lang="de-DE" sz="2000">
                <a:solidFill>
                  <a:srgbClr val="4F88C9"/>
                </a:solidFill>
              </a:rPr>
              <a:t>@</a:t>
            </a:r>
            <a:r>
              <a:rPr lang="de-DE" sz="2000" err="1">
                <a:solidFill>
                  <a:srgbClr val="4F88C9"/>
                </a:solidFill>
              </a:rPr>
              <a:t>pinkflawd</a:t>
            </a:r>
          </a:p>
          <a:p>
            <a:pPr>
              <a:lnSpc>
                <a:spcPct val="80000"/>
              </a:lnSpc>
            </a:pPr>
            <a:r>
              <a:rPr lang="de-DE" sz="2000" err="1">
                <a:solidFill>
                  <a:srgbClr val="4F88C9"/>
                </a:solidFill>
              </a:rPr>
              <a:t>Eireann</a:t>
            </a:r>
            <a:r>
              <a:rPr lang="de-DE" sz="2000">
                <a:solidFill>
                  <a:srgbClr val="4F88C9"/>
                </a:solidFill>
              </a:rPr>
              <a:t> </a:t>
            </a:r>
            <a:r>
              <a:rPr lang="de-DE" sz="2000" err="1">
                <a:solidFill>
                  <a:srgbClr val="4F88C9"/>
                </a:solidFill>
              </a:rPr>
              <a:t>Leverett</a:t>
            </a:r>
          </a:p>
          <a:p>
            <a:pPr>
              <a:lnSpc>
                <a:spcPct val="80000"/>
              </a:lnSpc>
            </a:pPr>
            <a:r>
              <a:rPr lang="de-DE" sz="2000">
                <a:solidFill>
                  <a:srgbClr val="4F88C9"/>
                </a:solidFill>
              </a:rPr>
              <a:t>@</a:t>
            </a:r>
            <a:r>
              <a:rPr lang="de-DE" sz="2000" err="1">
                <a:solidFill>
                  <a:srgbClr val="4F88C9"/>
                </a:solidFill>
              </a:rPr>
              <a:t>blackswanburst</a:t>
            </a:r>
          </a:p>
        </p:txBody>
      </p:sp>
    </p:spTree>
    <p:extLst>
      <p:ext uri="{BB962C8B-B14F-4D97-AF65-F5344CB8AC3E}">
        <p14:creationId xmlns:p14="http://schemas.microsoft.com/office/powerpoint/2010/main" val="4260379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218"/>
          <p:cNvPicPr preferRelativeResize="0"/>
          <p:nvPr/>
        </p:nvPicPr>
        <p:blipFill rotWithShape="1">
          <a:blip r:embed="rId3">
            <a:alphaModFix/>
          </a:blip>
          <a:srcRect t="7871" b="1939"/>
          <a:stretch/>
        </p:blipFill>
        <p:spPr>
          <a:xfrm>
            <a:off x="0" y="-16475"/>
            <a:ext cx="12189721" cy="68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b="1" dirty="0" err="1">
                <a:solidFill>
                  <a:schemeClr val="bg1"/>
                </a:solidFill>
              </a:rPr>
              <a:t>Moarrrr</a:t>
            </a:r>
            <a:r>
              <a:rPr lang="de-DE" sz="5400" b="1" dirty="0">
                <a:solidFill>
                  <a:schemeClr val="bg1"/>
                </a:solidFill>
              </a:rPr>
              <a:t> </a:t>
            </a:r>
            <a:r>
              <a:rPr lang="de-DE" sz="5400" b="1" dirty="0" err="1">
                <a:solidFill>
                  <a:schemeClr val="bg1"/>
                </a:solidFill>
              </a:rPr>
              <a:t>IoC</a:t>
            </a:r>
            <a:endParaRPr lang="de-DE" sz="5400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902199"/>
            <a:ext cx="10515600" cy="1274763"/>
          </a:xfrm>
        </p:spPr>
        <p:txBody>
          <a:bodyPr/>
          <a:lstStyle/>
          <a:p>
            <a:pPr marL="0" indent="0" algn="r">
              <a:buNone/>
            </a:pPr>
            <a:r>
              <a:rPr lang="de-DE" b="1" dirty="0" err="1">
                <a:solidFill>
                  <a:schemeClr val="bg1"/>
                </a:solidFill>
              </a:rPr>
              <a:t>We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can‘t</a:t>
            </a:r>
            <a:r>
              <a:rPr lang="de-DE" b="1" dirty="0">
                <a:solidFill>
                  <a:schemeClr val="bg1"/>
                </a:solidFill>
              </a:rPr>
              <a:t> find </a:t>
            </a:r>
            <a:r>
              <a:rPr lang="de-DE" b="1" dirty="0" err="1">
                <a:solidFill>
                  <a:schemeClr val="bg1"/>
                </a:solidFill>
              </a:rPr>
              <a:t>the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needle</a:t>
            </a:r>
            <a:r>
              <a:rPr lang="de-DE" b="1" dirty="0">
                <a:solidFill>
                  <a:schemeClr val="bg1"/>
                </a:solidFill>
              </a:rPr>
              <a:t> in </a:t>
            </a:r>
            <a:r>
              <a:rPr lang="de-DE" b="1" dirty="0" err="1">
                <a:solidFill>
                  <a:schemeClr val="bg1"/>
                </a:solidFill>
              </a:rPr>
              <a:t>the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haystack</a:t>
            </a:r>
            <a:r>
              <a:rPr lang="de-DE" b="1" dirty="0">
                <a:solidFill>
                  <a:schemeClr val="bg1"/>
                </a:solidFill>
              </a:rPr>
              <a:t>, </a:t>
            </a:r>
            <a:r>
              <a:rPr lang="de-DE" b="1" dirty="0" smtClean="0">
                <a:solidFill>
                  <a:schemeClr val="bg1"/>
                </a:solidFill>
              </a:rPr>
              <a:t/>
            </a:r>
            <a:br>
              <a:rPr lang="de-DE" b="1" dirty="0" smtClean="0">
                <a:solidFill>
                  <a:schemeClr val="bg1"/>
                </a:solidFill>
              </a:rPr>
            </a:br>
            <a:r>
              <a:rPr lang="de-DE" b="1" dirty="0" err="1" smtClean="0">
                <a:solidFill>
                  <a:schemeClr val="bg1"/>
                </a:solidFill>
              </a:rPr>
              <a:t>give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us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more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hay</a:t>
            </a:r>
            <a:r>
              <a:rPr lang="de-DE" b="1" dirty="0" smtClean="0">
                <a:solidFill>
                  <a:schemeClr val="bg1"/>
                </a:solidFill>
              </a:rPr>
              <a:t>!</a:t>
            </a:r>
          </a:p>
          <a:p>
            <a:pPr marL="0" indent="0">
              <a:buNone/>
            </a:pP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526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1" dirty="0" err="1"/>
              <a:t>Threat</a:t>
            </a:r>
            <a:r>
              <a:rPr lang="de-DE" b="1" dirty="0"/>
              <a:t> </a:t>
            </a:r>
            <a:r>
              <a:rPr lang="de-DE" b="1" dirty="0" err="1" smtClean="0"/>
              <a:t>Detection</a:t>
            </a:r>
            <a:r>
              <a:rPr lang="de-DE" b="1" dirty="0" smtClean="0"/>
              <a:t>: The </a:t>
            </a:r>
            <a:r>
              <a:rPr lang="de-DE" b="1" dirty="0" err="1" smtClean="0"/>
              <a:t>hay</a:t>
            </a:r>
            <a:r>
              <a:rPr lang="de-DE" b="1" dirty="0" smtClean="0"/>
              <a:t> </a:t>
            </a:r>
            <a:r>
              <a:rPr lang="de-DE" b="1" dirty="0" err="1" smtClean="0"/>
              <a:t>that</a:t>
            </a:r>
            <a:r>
              <a:rPr lang="de-DE" b="1" dirty="0" smtClean="0"/>
              <a:t> </a:t>
            </a:r>
            <a:r>
              <a:rPr lang="de-DE" b="1" dirty="0" err="1" smtClean="0"/>
              <a:t>we</a:t>
            </a:r>
            <a:r>
              <a:rPr lang="de-DE" b="1" dirty="0" smtClean="0"/>
              <a:t> </a:t>
            </a:r>
            <a:r>
              <a:rPr lang="de-DE" b="1" dirty="0" err="1" smtClean="0"/>
              <a:t>got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4746171"/>
            <a:ext cx="10515600" cy="1161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Threat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heavily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on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fragments</a:t>
            </a:r>
            <a:r>
              <a:rPr lang="de-DE" dirty="0"/>
              <a:t>,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aiming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largely</a:t>
            </a:r>
            <a:r>
              <a:rPr lang="de-DE" dirty="0"/>
              <a:t> </a:t>
            </a:r>
            <a:r>
              <a:rPr lang="de-DE" dirty="0" err="1"/>
              <a:t>unknown</a:t>
            </a:r>
            <a:r>
              <a:rPr lang="de-DE" dirty="0"/>
              <a:t>.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38200" y="1985199"/>
            <a:ext cx="3922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File </a:t>
            </a:r>
            <a:r>
              <a:rPr lang="de-DE" sz="2400" dirty="0" err="1"/>
              <a:t>hashes</a:t>
            </a:r>
            <a:endParaRPr lang="de-DE" sz="2400" dirty="0"/>
          </a:p>
          <a:p>
            <a:r>
              <a:rPr lang="de-DE" sz="2400" dirty="0"/>
              <a:t>File </a:t>
            </a:r>
            <a:r>
              <a:rPr lang="de-DE" sz="2400" dirty="0" err="1"/>
              <a:t>fragments</a:t>
            </a:r>
            <a:endParaRPr lang="de-DE" sz="2400" dirty="0"/>
          </a:p>
          <a:p>
            <a:r>
              <a:rPr lang="de-DE" sz="2400" dirty="0"/>
              <a:t>File </a:t>
            </a:r>
            <a:r>
              <a:rPr lang="de-DE" sz="2400" dirty="0" err="1"/>
              <a:t>behavior</a:t>
            </a:r>
            <a:endParaRPr lang="de-DE" sz="2400" dirty="0"/>
          </a:p>
          <a:p>
            <a:r>
              <a:rPr lang="de-DE" sz="2400" dirty="0"/>
              <a:t>File </a:t>
            </a:r>
            <a:r>
              <a:rPr lang="de-DE" sz="2400" dirty="0" err="1"/>
              <a:t>properties</a:t>
            </a: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3846287" y="1985199"/>
            <a:ext cx="3922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System </a:t>
            </a:r>
            <a:r>
              <a:rPr lang="de-DE" sz="2400" dirty="0" err="1"/>
              <a:t>behavior</a:t>
            </a:r>
            <a:endParaRPr lang="de-DE" sz="2400" dirty="0"/>
          </a:p>
          <a:p>
            <a:r>
              <a:rPr lang="de-DE" sz="2400" dirty="0"/>
              <a:t>Network </a:t>
            </a:r>
            <a:r>
              <a:rPr lang="de-DE" sz="2400" dirty="0" err="1"/>
              <a:t>patterns</a:t>
            </a:r>
            <a:endParaRPr lang="de-DE" sz="2400" dirty="0"/>
          </a:p>
          <a:p>
            <a:r>
              <a:rPr lang="de-DE" sz="2400" dirty="0"/>
              <a:t>Abnormal </a:t>
            </a:r>
            <a:r>
              <a:rPr lang="de-DE" sz="2400" dirty="0" err="1"/>
              <a:t>system</a:t>
            </a:r>
            <a:r>
              <a:rPr lang="de-DE" sz="2400" dirty="0"/>
              <a:t> </a:t>
            </a:r>
            <a:r>
              <a:rPr lang="de-DE" sz="2400" dirty="0" err="1"/>
              <a:t>behavior</a:t>
            </a:r>
            <a:endParaRPr lang="de-DE" sz="2400" dirty="0"/>
          </a:p>
          <a:p>
            <a:r>
              <a:rPr lang="de-DE" sz="2400" dirty="0"/>
              <a:t>Abnormal </a:t>
            </a:r>
            <a:r>
              <a:rPr lang="de-DE" sz="2400" dirty="0" err="1"/>
              <a:t>network</a:t>
            </a:r>
            <a:r>
              <a:rPr lang="de-DE" sz="2400" dirty="0"/>
              <a:t> </a:t>
            </a:r>
            <a:r>
              <a:rPr lang="de-DE" sz="2400" dirty="0" err="1"/>
              <a:t>patterns</a:t>
            </a:r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8062687" y="1985198"/>
            <a:ext cx="3922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Known</a:t>
            </a:r>
            <a:r>
              <a:rPr lang="de-DE" sz="2400" dirty="0"/>
              <a:t>-bad</a:t>
            </a:r>
          </a:p>
          <a:p>
            <a:r>
              <a:rPr lang="de-DE" sz="2400" dirty="0"/>
              <a:t>Non </a:t>
            </a:r>
            <a:r>
              <a:rPr lang="de-DE" sz="2400" dirty="0" err="1"/>
              <a:t>known-good</a:t>
            </a:r>
            <a:endParaRPr lang="de-DE" sz="2400" dirty="0"/>
          </a:p>
          <a:p>
            <a:r>
              <a:rPr lang="de-DE" sz="2400" dirty="0" err="1"/>
              <a:t>Known</a:t>
            </a:r>
            <a:r>
              <a:rPr lang="de-DE" sz="2400" dirty="0"/>
              <a:t>-bad </a:t>
            </a:r>
            <a:r>
              <a:rPr lang="de-DE" sz="2400" dirty="0" err="1"/>
              <a:t>origin</a:t>
            </a:r>
            <a:endParaRPr lang="de-DE" sz="2400" dirty="0"/>
          </a:p>
          <a:p>
            <a:r>
              <a:rPr lang="de-DE" sz="2400" dirty="0"/>
              <a:t>Non </a:t>
            </a:r>
            <a:r>
              <a:rPr lang="de-DE" sz="2400" dirty="0" err="1"/>
              <a:t>known-good</a:t>
            </a:r>
            <a:r>
              <a:rPr lang="de-DE" sz="2400" dirty="0"/>
              <a:t> </a:t>
            </a:r>
            <a:r>
              <a:rPr lang="de-DE" sz="2400" dirty="0" err="1"/>
              <a:t>origin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06872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ittle Cats And Owl in Basket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The </a:t>
            </a:r>
            <a:r>
              <a:rPr lang="de-DE" dirty="0" err="1" smtClean="0">
                <a:solidFill>
                  <a:schemeClr val="bg1"/>
                </a:solidFill>
                <a:latin typeface="Berlin Sans FB Demi" panose="020E0802020502020306" pitchFamily="34" charset="0"/>
              </a:rPr>
              <a:t>problem</a:t>
            </a:r>
            <a:r>
              <a:rPr lang="de-DE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Berlin Sans FB Demi" panose="020E0802020502020306" pitchFamily="34" charset="0"/>
              </a:rPr>
              <a:t>we</a:t>
            </a:r>
            <a:r>
              <a:rPr lang="de-DE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Berlin Sans FB Demi" panose="020E0802020502020306" pitchFamily="34" charset="0"/>
              </a:rPr>
              <a:t>got</a:t>
            </a:r>
            <a:r>
              <a:rPr lang="de-DE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Berlin Sans FB Demi" panose="020E0802020502020306" pitchFamily="34" charset="0"/>
              </a:rPr>
              <a:t>with</a:t>
            </a:r>
            <a:r>
              <a:rPr lang="de-DE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Berlin Sans FB Demi" panose="020E0802020502020306" pitchFamily="34" charset="0"/>
              </a:rPr>
              <a:t>the</a:t>
            </a:r>
            <a:r>
              <a:rPr lang="de-DE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Berlin Sans FB Demi" panose="020E0802020502020306" pitchFamily="34" charset="0"/>
              </a:rPr>
              <a:t>hay</a:t>
            </a:r>
            <a:endParaRPr lang="de-DE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055813"/>
            <a:ext cx="4787900" cy="3702049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The time </a:t>
            </a:r>
            <a:r>
              <a:rPr lang="en-US" sz="32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blind spot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geographical </a:t>
            </a:r>
            <a:r>
              <a:rPr lang="en-US" sz="32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blind spot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data quality </a:t>
            </a:r>
            <a:r>
              <a:rPr lang="en-US" sz="32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blind spot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6248400" y="1980406"/>
            <a:ext cx="5473700" cy="3852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32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Historical data is gold</a:t>
            </a:r>
          </a:p>
          <a:p>
            <a:pPr marL="0" indent="0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32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Sensors in China deliver TI for China</a:t>
            </a:r>
          </a:p>
          <a:p>
            <a:pPr marL="0" indent="0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US" sz="3200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Can’t compare a file hash to a domain name, can you?</a:t>
            </a:r>
            <a:endParaRPr lang="de-DE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19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Sample </a:t>
            </a:r>
            <a:r>
              <a:rPr lang="de-DE" dirty="0" err="1" smtClean="0"/>
              <a:t>geometry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File </a:t>
            </a:r>
            <a:r>
              <a:rPr lang="de-DE" dirty="0" err="1" smtClean="0"/>
              <a:t>size</a:t>
            </a:r>
            <a:endParaRPr lang="de-DE" dirty="0" smtClean="0"/>
          </a:p>
          <a:p>
            <a:pPr marL="0" indent="0">
              <a:buNone/>
            </a:pPr>
            <a:r>
              <a:rPr lang="de-DE" dirty="0" err="1"/>
              <a:t>Section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sizes</a:t>
            </a:r>
            <a:r>
              <a:rPr lang="de-DE" dirty="0"/>
              <a:t>, </a:t>
            </a:r>
            <a:r>
              <a:rPr lang="de-DE" dirty="0" err="1" smtClean="0"/>
              <a:t>entropies</a:t>
            </a:r>
            <a:endParaRPr lang="de-DE" dirty="0" smtClean="0"/>
          </a:p>
          <a:p>
            <a:pPr marL="0" indent="0">
              <a:buNone/>
            </a:pPr>
            <a:r>
              <a:rPr lang="de-DE" dirty="0" err="1"/>
              <a:t>Imphash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Original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name</a:t>
            </a:r>
            <a:endParaRPr lang="de-DE" dirty="0"/>
          </a:p>
          <a:p>
            <a:pPr marL="0" indent="0">
              <a:buNone/>
            </a:pPr>
            <a:r>
              <a:rPr lang="de-DE" dirty="0" err="1" smtClean="0"/>
              <a:t>Compilation</a:t>
            </a:r>
            <a:r>
              <a:rPr lang="de-DE" dirty="0" smtClean="0"/>
              <a:t> </a:t>
            </a:r>
            <a:r>
              <a:rPr lang="de-DE" dirty="0" err="1" smtClean="0"/>
              <a:t>timestamp</a:t>
            </a:r>
            <a:r>
              <a:rPr lang="de-DE" dirty="0" smtClean="0"/>
              <a:t> </a:t>
            </a:r>
            <a:endParaRPr lang="de-DE" dirty="0"/>
          </a:p>
          <a:p>
            <a:pPr marL="0" indent="0">
              <a:buNone/>
            </a:pP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Most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,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 smtClean="0"/>
              <a:t>pointless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420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3" y="1905000"/>
            <a:ext cx="8094487" cy="477724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Call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layout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81100" y="1343025"/>
            <a:ext cx="10515600" cy="4351338"/>
          </a:xfrm>
        </p:spPr>
        <p:txBody>
          <a:bodyPr/>
          <a:lstStyle/>
          <a:p>
            <a:pPr marL="0" indent="0" algn="r">
              <a:buNone/>
            </a:pPr>
            <a:r>
              <a:rPr lang="de-DE" dirty="0" smtClean="0"/>
              <a:t>Call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radare2</a:t>
            </a:r>
          </a:p>
          <a:p>
            <a:pPr marL="0" indent="0" algn="r">
              <a:buNone/>
            </a:pP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, API </a:t>
            </a:r>
            <a:r>
              <a:rPr lang="de-DE" dirty="0" err="1"/>
              <a:t>calls</a:t>
            </a:r>
            <a:r>
              <a:rPr lang="de-DE" dirty="0"/>
              <a:t>, </a:t>
            </a:r>
            <a:r>
              <a:rPr lang="de-DE" dirty="0" err="1"/>
              <a:t>strings</a:t>
            </a:r>
            <a:endParaRPr lang="de-DE" dirty="0"/>
          </a:p>
          <a:p>
            <a:pPr marL="0" indent="0" algn="r">
              <a:buNone/>
            </a:pPr>
            <a:endParaRPr lang="de-DE" dirty="0" smtClean="0"/>
          </a:p>
          <a:p>
            <a:pPr marL="0" indent="0" algn="r">
              <a:buNone/>
            </a:pPr>
            <a:r>
              <a:rPr lang="de-DE" dirty="0" err="1" smtClean="0"/>
              <a:t>Measuring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graph</a:t>
            </a:r>
            <a:endParaRPr lang="de-DE" dirty="0" smtClean="0"/>
          </a:p>
          <a:p>
            <a:pPr marL="457200" lvl="1" indent="0" algn="r">
              <a:buNone/>
            </a:pPr>
            <a:r>
              <a:rPr lang="de-DE" dirty="0" err="1"/>
              <a:t>f</a:t>
            </a:r>
            <a:r>
              <a:rPr lang="de-DE" dirty="0" err="1" smtClean="0"/>
              <a:t>unctions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edges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calls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ratios</a:t>
            </a:r>
            <a:endParaRPr lang="de-DE" dirty="0" smtClean="0"/>
          </a:p>
          <a:p>
            <a:pPr marL="457200" lvl="1" indent="0" algn="r">
              <a:buNone/>
            </a:pPr>
            <a:r>
              <a:rPr lang="de-DE" dirty="0" err="1"/>
              <a:t>s</a:t>
            </a:r>
            <a:r>
              <a:rPr lang="de-DE" dirty="0" err="1" smtClean="0"/>
              <a:t>izes</a:t>
            </a:r>
            <a:endParaRPr lang="de-DE" dirty="0" smtClean="0"/>
          </a:p>
          <a:p>
            <a:pPr marL="457200" lvl="1" indent="0" algn="r">
              <a:buNone/>
            </a:pPr>
            <a:r>
              <a:rPr lang="de-DE" dirty="0" err="1" smtClean="0"/>
              <a:t>paths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174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619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600" dirty="0"/>
              <a:t>API </a:t>
            </a:r>
            <a:r>
              <a:rPr lang="de-DE" sz="6600" dirty="0" err="1"/>
              <a:t>calls</a:t>
            </a:r>
            <a:endParaRPr lang="de-DE" sz="6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298700"/>
            <a:ext cx="10515600" cy="3878263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de-DE" sz="2400" dirty="0"/>
              <a:t>Interface </a:t>
            </a:r>
            <a:r>
              <a:rPr lang="de-DE" sz="2400" dirty="0" err="1"/>
              <a:t>between</a:t>
            </a:r>
            <a:r>
              <a:rPr lang="de-DE" sz="2400" dirty="0"/>
              <a:t> </a:t>
            </a:r>
            <a:r>
              <a:rPr lang="de-DE" sz="2400" dirty="0" err="1"/>
              <a:t>software</a:t>
            </a:r>
            <a:r>
              <a:rPr lang="de-DE" sz="2400" dirty="0"/>
              <a:t> </a:t>
            </a:r>
            <a:r>
              <a:rPr lang="de-DE" sz="2400" dirty="0"/>
              <a:t/>
            </a:r>
            <a:br>
              <a:rPr lang="de-DE" sz="2400" dirty="0"/>
            </a:b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/>
              <a:t>operating</a:t>
            </a:r>
            <a:r>
              <a:rPr lang="de-DE" sz="2400" dirty="0"/>
              <a:t> </a:t>
            </a:r>
            <a:r>
              <a:rPr lang="de-DE" sz="2400" dirty="0" err="1"/>
              <a:t>system</a:t>
            </a:r>
            <a:endParaRPr lang="de-DE" sz="2400" dirty="0"/>
          </a:p>
          <a:p>
            <a:pPr marL="0" indent="0">
              <a:spcAft>
                <a:spcPts val="1200"/>
              </a:spcAft>
              <a:buNone/>
            </a:pPr>
            <a:r>
              <a:rPr lang="de-DE" sz="2400" dirty="0"/>
              <a:t>Windows </a:t>
            </a:r>
            <a:r>
              <a:rPr lang="de-DE" sz="2400" dirty="0" err="1"/>
              <a:t>executables</a:t>
            </a:r>
            <a:r>
              <a:rPr lang="de-DE" sz="2400" dirty="0"/>
              <a:t> w/o 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>API </a:t>
            </a:r>
            <a:r>
              <a:rPr lang="de-DE" sz="2400" dirty="0" err="1"/>
              <a:t>calls</a:t>
            </a:r>
            <a:r>
              <a:rPr lang="de-DE" sz="2400" dirty="0"/>
              <a:t> </a:t>
            </a:r>
            <a:r>
              <a:rPr lang="de-DE" sz="2400" dirty="0" err="1"/>
              <a:t>highly</a:t>
            </a:r>
            <a:r>
              <a:rPr lang="de-DE" sz="2400" dirty="0"/>
              <a:t> </a:t>
            </a:r>
            <a:r>
              <a:rPr lang="de-DE" sz="2400" dirty="0" err="1"/>
              <a:t>unlikely</a:t>
            </a:r>
            <a:endParaRPr lang="de-DE" sz="2400" dirty="0"/>
          </a:p>
          <a:p>
            <a:pPr marL="0" indent="0">
              <a:spcAft>
                <a:spcPts val="1200"/>
              </a:spcAft>
              <a:buNone/>
            </a:pPr>
            <a:r>
              <a:rPr lang="de-DE" sz="2400" dirty="0" err="1"/>
              <a:t>Documented</a:t>
            </a:r>
            <a:r>
              <a:rPr lang="de-DE" sz="2400" dirty="0"/>
              <a:t> </a:t>
            </a:r>
            <a:r>
              <a:rPr lang="de-DE" sz="2400" dirty="0" smtClean="0"/>
              <a:t>- </a:t>
            </a:r>
            <a:r>
              <a:rPr lang="de-DE" sz="2400" dirty="0" err="1"/>
              <a:t>mostly</a:t>
            </a:r>
            <a:r>
              <a:rPr lang="de-DE" sz="2400" dirty="0"/>
              <a:t>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de-DE" sz="2400" dirty="0" err="1"/>
              <a:t>Frequently</a:t>
            </a:r>
            <a:r>
              <a:rPr lang="de-DE" sz="2400" dirty="0"/>
              <a:t> „</a:t>
            </a:r>
            <a:r>
              <a:rPr lang="de-DE" sz="2400" dirty="0" err="1"/>
              <a:t>hidden</a:t>
            </a:r>
            <a:r>
              <a:rPr lang="de-DE" sz="2400" dirty="0"/>
              <a:t>“ </a:t>
            </a:r>
            <a:r>
              <a:rPr lang="de-DE" sz="2400" dirty="0" err="1"/>
              <a:t>within</a:t>
            </a:r>
            <a:r>
              <a:rPr lang="de-DE" sz="2400" dirty="0"/>
              <a:t> 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err="1" smtClean="0"/>
              <a:t>malware</a:t>
            </a:r>
            <a:endParaRPr lang="de-DE" sz="2400" dirty="0"/>
          </a:p>
        </p:txBody>
      </p:sp>
      <p:pic>
        <p:nvPicPr>
          <p:cNvPr id="4" name="Shape 1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05400" y="2298700"/>
            <a:ext cx="6691009" cy="4092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187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685799" y="838199"/>
            <a:ext cx="4282441" cy="3374667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GB" dirty="0"/>
              <a:t>Scanning for Gadgets</a:t>
            </a:r>
            <a:endParaRPr lang="en-GB" dirty="0"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8699" y="685800"/>
            <a:ext cx="6083301" cy="59859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/>
          <p:cNvSpPr txBox="1"/>
          <p:nvPr/>
        </p:nvSpPr>
        <p:spPr>
          <a:xfrm>
            <a:off x="595940" y="3032561"/>
            <a:ext cx="589071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Singular </a:t>
            </a:r>
            <a:r>
              <a:rPr lang="de-DE" sz="2800" dirty="0" err="1" smtClean="0"/>
              <a:t>gadgets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count</a:t>
            </a:r>
            <a:r>
              <a:rPr lang="de-DE" sz="2800" dirty="0" smtClean="0"/>
              <a:t/>
            </a:r>
            <a:br>
              <a:rPr lang="de-DE" sz="2800" dirty="0" smtClean="0"/>
            </a:br>
            <a:r>
              <a:rPr lang="de-DE" sz="2800" dirty="0" smtClean="0"/>
              <a:t>e.g. API </a:t>
            </a:r>
            <a:r>
              <a:rPr lang="de-DE" sz="2800" dirty="0" err="1" smtClean="0"/>
              <a:t>resolution</a:t>
            </a:r>
            <a:r>
              <a:rPr lang="de-DE" sz="2800" dirty="0" smtClean="0"/>
              <a:t>, </a:t>
            </a:r>
            <a:r>
              <a:rPr lang="de-DE" sz="2800" dirty="0" err="1" smtClean="0"/>
              <a:t>memory</a:t>
            </a:r>
            <a:r>
              <a:rPr lang="de-DE" sz="2800" dirty="0" smtClean="0"/>
              <a:t> </a:t>
            </a:r>
            <a:r>
              <a:rPr lang="de-DE" sz="2800" dirty="0" err="1" smtClean="0"/>
              <a:t>allocations</a:t>
            </a:r>
            <a:r>
              <a:rPr lang="de-DE" sz="2800" dirty="0" smtClean="0"/>
              <a:t/>
            </a:r>
            <a:br>
              <a:rPr lang="de-DE" sz="2800" dirty="0" smtClean="0"/>
            </a:br>
            <a:endParaRPr lang="de-DE" sz="2800" dirty="0" smtClean="0"/>
          </a:p>
          <a:p>
            <a:r>
              <a:rPr lang="de-DE" sz="2800" dirty="0" err="1" smtClean="0"/>
              <a:t>Pre-defined</a:t>
            </a:r>
            <a:r>
              <a:rPr lang="de-DE" sz="2800" dirty="0" smtClean="0"/>
              <a:t> </a:t>
            </a:r>
            <a:r>
              <a:rPr lang="de-DE" sz="2800" dirty="0"/>
              <a:t>API </a:t>
            </a:r>
            <a:r>
              <a:rPr lang="de-DE" sz="2800" dirty="0" err="1"/>
              <a:t>patterns</a:t>
            </a:r>
            <a:endParaRPr lang="de-DE" sz="2800" dirty="0"/>
          </a:p>
          <a:p>
            <a:r>
              <a:rPr lang="de-DE" sz="2800" dirty="0" err="1"/>
              <a:t>Searching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graph</a:t>
            </a:r>
            <a:r>
              <a:rPr lang="de-DE" sz="2800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anchor</a:t>
            </a:r>
            <a:endParaRPr lang="de-DE" sz="2800" dirty="0"/>
          </a:p>
          <a:p>
            <a:r>
              <a:rPr lang="de-DE" sz="2800" dirty="0"/>
              <a:t>Scanning </a:t>
            </a:r>
            <a:r>
              <a:rPr lang="de-DE" sz="2800" dirty="0" err="1"/>
              <a:t>nodes</a:t>
            </a:r>
            <a:r>
              <a:rPr lang="de-DE" sz="2800" dirty="0"/>
              <a:t> in </a:t>
            </a:r>
            <a:r>
              <a:rPr lang="de-DE" sz="2800" dirty="0" err="1"/>
              <a:t>close</a:t>
            </a:r>
            <a:r>
              <a:rPr lang="de-DE" sz="2800" dirty="0"/>
              <a:t> </a:t>
            </a:r>
            <a:r>
              <a:rPr lang="de-DE" sz="2800" dirty="0" err="1"/>
              <a:t>vicinity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15034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4957" y="365125"/>
            <a:ext cx="10515600" cy="1325563"/>
          </a:xfrm>
        </p:spPr>
        <p:txBody>
          <a:bodyPr/>
          <a:lstStyle/>
          <a:p>
            <a:r>
              <a:rPr lang="de-DE" dirty="0" err="1" smtClean="0"/>
              <a:t>Behaviorgadgets</a:t>
            </a:r>
            <a:r>
              <a:rPr lang="de-DE" dirty="0" smtClean="0"/>
              <a:t>: An IRC-Bot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38200" y="1690688"/>
            <a:ext cx="10482357" cy="347787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de-DE" sz="2000" dirty="0" err="1">
                <a:latin typeface="Consolas" panose="020B0609020204030204" pitchFamily="49" charset="0"/>
              </a:rPr>
              <a:t>For</a:t>
            </a:r>
            <a:r>
              <a:rPr lang="de-DE" sz="2000" dirty="0">
                <a:latin typeface="Consolas" panose="020B0609020204030204" pitchFamily="49" charset="0"/>
              </a:rPr>
              <a:t> SEND </a:t>
            </a:r>
            <a:r>
              <a:rPr lang="de-DE" sz="2000" dirty="0" err="1">
                <a:latin typeface="Consolas" panose="020B0609020204030204" pitchFamily="49" charset="0"/>
              </a:rPr>
              <a:t>found</a:t>
            </a:r>
            <a:r>
              <a:rPr lang="de-DE" sz="2000" dirty="0">
                <a:latin typeface="Consolas" panose="020B0609020204030204" pitchFamily="49" charset="0"/>
              </a:rPr>
              <a:t> {'send': '0x40128a'}</a:t>
            </a:r>
          </a:p>
          <a:p>
            <a:r>
              <a:rPr lang="de-DE" sz="2000" dirty="0" err="1">
                <a:latin typeface="Consolas" panose="020B0609020204030204" pitchFamily="49" charset="0"/>
              </a:rPr>
              <a:t>For</a:t>
            </a:r>
            <a:r>
              <a:rPr lang="de-DE" sz="2000" dirty="0">
                <a:latin typeface="Consolas" panose="020B0609020204030204" pitchFamily="49" charset="0"/>
              </a:rPr>
              <a:t> SEND </a:t>
            </a:r>
            <a:r>
              <a:rPr lang="de-DE" sz="2000" dirty="0" err="1">
                <a:latin typeface="Consolas" panose="020B0609020204030204" pitchFamily="49" charset="0"/>
              </a:rPr>
              <a:t>found</a:t>
            </a:r>
            <a:r>
              <a:rPr lang="de-DE" sz="2000" dirty="0">
                <a:latin typeface="Consolas" panose="020B0609020204030204" pitchFamily="49" charset="0"/>
              </a:rPr>
              <a:t> {'send': '0x401ad5'}</a:t>
            </a:r>
          </a:p>
          <a:p>
            <a:r>
              <a:rPr lang="de-DE" sz="2000" dirty="0" err="1">
                <a:latin typeface="Consolas" panose="020B0609020204030204" pitchFamily="49" charset="0"/>
              </a:rPr>
              <a:t>For</a:t>
            </a:r>
            <a:r>
              <a:rPr lang="de-DE" sz="2000" dirty="0">
                <a:latin typeface="Consolas" panose="020B0609020204030204" pitchFamily="49" charset="0"/>
              </a:rPr>
              <a:t> SEND </a:t>
            </a:r>
            <a:r>
              <a:rPr lang="de-DE" sz="2000" dirty="0" err="1">
                <a:latin typeface="Consolas" panose="020B0609020204030204" pitchFamily="49" charset="0"/>
              </a:rPr>
              <a:t>found</a:t>
            </a:r>
            <a:r>
              <a:rPr lang="de-DE" sz="2000" dirty="0">
                <a:latin typeface="Consolas" panose="020B0609020204030204" pitchFamily="49" charset="0"/>
              </a:rPr>
              <a:t> {'send': '0x402315'}</a:t>
            </a:r>
          </a:p>
          <a:p>
            <a:r>
              <a:rPr lang="de-DE" sz="2000" dirty="0" err="1">
                <a:latin typeface="Consolas" panose="020B0609020204030204" pitchFamily="49" charset="0"/>
              </a:rPr>
              <a:t>For</a:t>
            </a:r>
            <a:r>
              <a:rPr lang="de-DE" sz="2000" dirty="0">
                <a:latin typeface="Consolas" panose="020B0609020204030204" pitchFamily="49" charset="0"/>
              </a:rPr>
              <a:t> SEND </a:t>
            </a:r>
            <a:r>
              <a:rPr lang="de-DE" sz="2000" dirty="0" err="1">
                <a:latin typeface="Consolas" panose="020B0609020204030204" pitchFamily="49" charset="0"/>
              </a:rPr>
              <a:t>found</a:t>
            </a:r>
            <a:r>
              <a:rPr lang="de-DE" sz="2000" dirty="0">
                <a:latin typeface="Consolas" panose="020B0609020204030204" pitchFamily="49" charset="0"/>
              </a:rPr>
              <a:t> {'send': '0x4016d2'}</a:t>
            </a:r>
          </a:p>
          <a:p>
            <a:r>
              <a:rPr lang="de-DE" sz="2000" dirty="0" err="1">
                <a:latin typeface="Consolas" panose="020B0609020204030204" pitchFamily="49" charset="0"/>
              </a:rPr>
              <a:t>For</a:t>
            </a:r>
            <a:r>
              <a:rPr lang="de-DE" sz="2000" dirty="0">
                <a:latin typeface="Consolas" panose="020B0609020204030204" pitchFamily="49" charset="0"/>
              </a:rPr>
              <a:t> CREATEPROC </a:t>
            </a:r>
            <a:r>
              <a:rPr lang="de-DE" sz="2000" dirty="0" err="1">
                <a:latin typeface="Consolas" panose="020B0609020204030204" pitchFamily="49" charset="0"/>
              </a:rPr>
              <a:t>found</a:t>
            </a:r>
            <a:r>
              <a:rPr lang="de-DE" sz="2000" dirty="0">
                <a:latin typeface="Consolas" panose="020B0609020204030204" pitchFamily="49" charset="0"/>
              </a:rPr>
              <a:t> {'</a:t>
            </a:r>
            <a:r>
              <a:rPr lang="de-DE" sz="2000" dirty="0" err="1">
                <a:latin typeface="Consolas" panose="020B0609020204030204" pitchFamily="49" charset="0"/>
              </a:rPr>
              <a:t>CreateProcess</a:t>
            </a:r>
            <a:r>
              <a:rPr lang="de-DE" sz="2000" dirty="0">
                <a:latin typeface="Consolas" panose="020B0609020204030204" pitchFamily="49" charset="0"/>
              </a:rPr>
              <a:t>': '0x402aa1'}</a:t>
            </a:r>
          </a:p>
          <a:p>
            <a:r>
              <a:rPr lang="de-DE" sz="2000" dirty="0" err="1">
                <a:latin typeface="Consolas" panose="020B0609020204030204" pitchFamily="49" charset="0"/>
              </a:rPr>
              <a:t>For</a:t>
            </a:r>
            <a:r>
              <a:rPr lang="de-DE" sz="2000" dirty="0">
                <a:latin typeface="Consolas" panose="020B0609020204030204" pitchFamily="49" charset="0"/>
              </a:rPr>
              <a:t> EXITSYSTEM </a:t>
            </a:r>
            <a:r>
              <a:rPr lang="de-DE" sz="2000" dirty="0" err="1">
                <a:latin typeface="Consolas" panose="020B0609020204030204" pitchFamily="49" charset="0"/>
              </a:rPr>
              <a:t>found</a:t>
            </a:r>
            <a:r>
              <a:rPr lang="de-DE" sz="2000" dirty="0">
                <a:latin typeface="Consolas" panose="020B0609020204030204" pitchFamily="49" charset="0"/>
              </a:rPr>
              <a:t> {'</a:t>
            </a:r>
            <a:r>
              <a:rPr lang="de-DE" sz="2000" dirty="0" err="1">
                <a:latin typeface="Consolas" panose="020B0609020204030204" pitchFamily="49" charset="0"/>
              </a:rPr>
              <a:t>ExitWindows</a:t>
            </a:r>
            <a:r>
              <a:rPr lang="de-DE" sz="2000" dirty="0">
                <a:latin typeface="Consolas" panose="020B0609020204030204" pitchFamily="49" charset="0"/>
              </a:rPr>
              <a:t>': '0x402aa1'}</a:t>
            </a:r>
          </a:p>
          <a:p>
            <a:r>
              <a:rPr lang="de-DE" sz="2000" dirty="0" err="1">
                <a:latin typeface="Consolas" panose="020B0609020204030204" pitchFamily="49" charset="0"/>
              </a:rPr>
              <a:t>For</a:t>
            </a:r>
            <a:r>
              <a:rPr lang="de-DE" sz="2000" dirty="0">
                <a:latin typeface="Consolas" panose="020B0609020204030204" pitchFamily="49" charset="0"/>
              </a:rPr>
              <a:t> CREATETHREAD </a:t>
            </a:r>
            <a:r>
              <a:rPr lang="de-DE" sz="2000" dirty="0" err="1">
                <a:latin typeface="Consolas" panose="020B0609020204030204" pitchFamily="49" charset="0"/>
              </a:rPr>
              <a:t>found</a:t>
            </a:r>
            <a:r>
              <a:rPr lang="de-DE" sz="2000" dirty="0">
                <a:latin typeface="Consolas" panose="020B0609020204030204" pitchFamily="49" charset="0"/>
              </a:rPr>
              <a:t> {'</a:t>
            </a:r>
            <a:r>
              <a:rPr lang="de-DE" sz="2000" dirty="0" err="1">
                <a:latin typeface="Consolas" panose="020B0609020204030204" pitchFamily="49" charset="0"/>
              </a:rPr>
              <a:t>CreateThread</a:t>
            </a:r>
            <a:r>
              <a:rPr lang="de-DE" sz="2000" dirty="0">
                <a:latin typeface="Consolas" panose="020B0609020204030204" pitchFamily="49" charset="0"/>
              </a:rPr>
              <a:t>': '0x402aa1'}</a:t>
            </a:r>
          </a:p>
          <a:p>
            <a:r>
              <a:rPr lang="de-DE" sz="2000" dirty="0" err="1">
                <a:latin typeface="Consolas" panose="020B0609020204030204" pitchFamily="49" charset="0"/>
              </a:rPr>
              <a:t>For</a:t>
            </a:r>
            <a:r>
              <a:rPr lang="de-DE" sz="2000" dirty="0">
                <a:latin typeface="Consolas" panose="020B0609020204030204" pitchFamily="49" charset="0"/>
              </a:rPr>
              <a:t> APILOADING </a:t>
            </a:r>
            <a:r>
              <a:rPr lang="de-DE" sz="2000" dirty="0" err="1">
                <a:latin typeface="Consolas" panose="020B0609020204030204" pitchFamily="49" charset="0"/>
              </a:rPr>
              <a:t>found</a:t>
            </a:r>
            <a:r>
              <a:rPr lang="de-DE" sz="2000" dirty="0">
                <a:latin typeface="Consolas" panose="020B0609020204030204" pitchFamily="49" charset="0"/>
              </a:rPr>
              <a:t> {'</a:t>
            </a:r>
            <a:r>
              <a:rPr lang="de-DE" sz="2000" dirty="0" err="1">
                <a:latin typeface="Consolas" panose="020B0609020204030204" pitchFamily="49" charset="0"/>
              </a:rPr>
              <a:t>GetProcAddress</a:t>
            </a:r>
            <a:r>
              <a:rPr lang="de-DE" sz="2000" dirty="0">
                <a:latin typeface="Consolas" panose="020B0609020204030204" pitchFamily="49" charset="0"/>
              </a:rPr>
              <a:t>': '0x407313'}</a:t>
            </a:r>
          </a:p>
          <a:p>
            <a:r>
              <a:rPr lang="de-DE" sz="2000" dirty="0" err="1">
                <a:latin typeface="Consolas" panose="020B0609020204030204" pitchFamily="49" charset="0"/>
              </a:rPr>
              <a:t>For</a:t>
            </a:r>
            <a:r>
              <a:rPr lang="de-DE" sz="2000" dirty="0">
                <a:latin typeface="Consolas" panose="020B0609020204030204" pitchFamily="49" charset="0"/>
              </a:rPr>
              <a:t> RECV </a:t>
            </a:r>
            <a:r>
              <a:rPr lang="de-DE" sz="2000" dirty="0" err="1">
                <a:latin typeface="Consolas" panose="020B0609020204030204" pitchFamily="49" charset="0"/>
              </a:rPr>
              <a:t>found</a:t>
            </a:r>
            <a:r>
              <a:rPr lang="de-DE" sz="2000" dirty="0">
                <a:latin typeface="Consolas" panose="020B0609020204030204" pitchFamily="49" charset="0"/>
              </a:rPr>
              <a:t> {'</a:t>
            </a:r>
            <a:r>
              <a:rPr lang="de-DE" sz="2000" dirty="0" err="1">
                <a:latin typeface="Consolas" panose="020B0609020204030204" pitchFamily="49" charset="0"/>
              </a:rPr>
              <a:t>recv</a:t>
            </a:r>
            <a:r>
              <a:rPr lang="de-DE" sz="2000" dirty="0">
                <a:latin typeface="Consolas" panose="020B0609020204030204" pitchFamily="49" charset="0"/>
              </a:rPr>
              <a:t>': '0x402230'}</a:t>
            </a:r>
          </a:p>
          <a:p>
            <a:r>
              <a:rPr lang="de-DE" sz="2000" dirty="0" err="1">
                <a:latin typeface="Consolas" panose="020B0609020204030204" pitchFamily="49" charset="0"/>
              </a:rPr>
              <a:t>For</a:t>
            </a:r>
            <a:r>
              <a:rPr lang="de-DE" sz="2000" dirty="0">
                <a:latin typeface="Consolas" panose="020B0609020204030204" pitchFamily="49" charset="0"/>
              </a:rPr>
              <a:t> RECV </a:t>
            </a:r>
            <a:r>
              <a:rPr lang="de-DE" sz="2000" dirty="0" err="1">
                <a:latin typeface="Consolas" panose="020B0609020204030204" pitchFamily="49" charset="0"/>
              </a:rPr>
              <a:t>found</a:t>
            </a:r>
            <a:r>
              <a:rPr lang="de-DE" sz="2000" dirty="0">
                <a:latin typeface="Consolas" panose="020B0609020204030204" pitchFamily="49" charset="0"/>
              </a:rPr>
              <a:t> {'</a:t>
            </a:r>
            <a:r>
              <a:rPr lang="de-DE" sz="2000" dirty="0" err="1">
                <a:latin typeface="Consolas" panose="020B0609020204030204" pitchFamily="49" charset="0"/>
              </a:rPr>
              <a:t>recv</a:t>
            </a:r>
            <a:r>
              <a:rPr lang="de-DE" sz="2000" dirty="0">
                <a:latin typeface="Consolas" panose="020B0609020204030204" pitchFamily="49" charset="0"/>
              </a:rPr>
              <a:t>': '0x40198f'}</a:t>
            </a:r>
          </a:p>
          <a:p>
            <a:r>
              <a:rPr lang="de-DE" sz="2000" dirty="0" err="1">
                <a:latin typeface="Consolas" panose="020B0609020204030204" pitchFamily="49" charset="0"/>
              </a:rPr>
              <a:t>For</a:t>
            </a:r>
            <a:r>
              <a:rPr lang="de-DE" sz="2000" dirty="0">
                <a:latin typeface="Consolas" panose="020B0609020204030204" pitchFamily="49" charset="0"/>
              </a:rPr>
              <a:t> REGSETVAL </a:t>
            </a:r>
            <a:r>
              <a:rPr lang="de-DE" sz="2000" dirty="0" err="1">
                <a:latin typeface="Consolas" panose="020B0609020204030204" pitchFamily="49" charset="0"/>
              </a:rPr>
              <a:t>found</a:t>
            </a:r>
            <a:r>
              <a:rPr lang="de-DE" sz="2000" dirty="0">
                <a:latin typeface="Consolas" panose="020B0609020204030204" pitchFamily="49" charset="0"/>
              </a:rPr>
              <a:t> {'</a:t>
            </a:r>
            <a:r>
              <a:rPr lang="de-DE" sz="2000" dirty="0" err="1">
                <a:latin typeface="Consolas" panose="020B0609020204030204" pitchFamily="49" charset="0"/>
              </a:rPr>
              <a:t>RegOpenKey</a:t>
            </a:r>
            <a:r>
              <a:rPr lang="de-DE" sz="2000" dirty="0">
                <a:latin typeface="Consolas" panose="020B0609020204030204" pitchFamily="49" charset="0"/>
              </a:rPr>
              <a:t>': '0x402670', '</a:t>
            </a:r>
            <a:r>
              <a:rPr lang="de-DE" sz="2000" dirty="0" err="1">
                <a:latin typeface="Consolas" panose="020B0609020204030204" pitchFamily="49" charset="0"/>
              </a:rPr>
              <a:t>RegSetValue</a:t>
            </a:r>
            <a:r>
              <a:rPr lang="de-DE" sz="2000" dirty="0">
                <a:latin typeface="Consolas" panose="020B0609020204030204" pitchFamily="49" charset="0"/>
              </a:rPr>
              <a:t>': '0x402670'}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838200" y="5626100"/>
            <a:ext cx="6315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/>
              <a:t>Which</a:t>
            </a:r>
            <a:r>
              <a:rPr lang="de-DE" sz="3200" dirty="0"/>
              <a:t> </a:t>
            </a:r>
            <a:r>
              <a:rPr lang="de-DE" sz="3200" dirty="0" err="1"/>
              <a:t>gadgets</a:t>
            </a:r>
            <a:r>
              <a:rPr lang="de-DE" sz="3200" dirty="0"/>
              <a:t>, </a:t>
            </a:r>
            <a:r>
              <a:rPr lang="de-DE" sz="3200" dirty="0" err="1"/>
              <a:t>how</a:t>
            </a:r>
            <a:r>
              <a:rPr lang="de-DE" sz="3200" dirty="0"/>
              <a:t> </a:t>
            </a:r>
            <a:r>
              <a:rPr lang="de-DE" sz="3200" dirty="0" err="1" smtClean="0"/>
              <a:t>often</a:t>
            </a:r>
            <a:r>
              <a:rPr lang="de-DE" sz="3200" dirty="0"/>
              <a:t> </a:t>
            </a:r>
            <a:r>
              <a:rPr lang="de-DE" sz="3200" dirty="0" smtClean="0"/>
              <a:t>=&gt; </a:t>
            </a:r>
            <a:r>
              <a:rPr lang="de-DE" sz="3200" dirty="0" err="1"/>
              <a:t>matrix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643354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34" y="327833"/>
            <a:ext cx="11525233" cy="6229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58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1427" cy="68580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4673600" y="4958080"/>
            <a:ext cx="7446867" cy="7315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7" name="Rechteck 6"/>
          <p:cNvSpPr/>
          <p:nvPr/>
        </p:nvSpPr>
        <p:spPr>
          <a:xfrm>
            <a:off x="4673600" y="3901440"/>
            <a:ext cx="7446867" cy="73152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19971"/>
          <a:stretch/>
        </p:blipFill>
        <p:spPr>
          <a:xfrm>
            <a:off x="415600" y="325121"/>
            <a:ext cx="8342320" cy="3139583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sp>
        <p:nvSpPr>
          <p:cNvPr id="10" name="Rechteckiger Pfeil 9"/>
          <p:cNvSpPr/>
          <p:nvPr/>
        </p:nvSpPr>
        <p:spPr>
          <a:xfrm rot="16200000">
            <a:off x="3321531" y="3271976"/>
            <a:ext cx="835660" cy="1452880"/>
          </a:xfrm>
          <a:prstGeom prst="bentArrow">
            <a:avLst>
              <a:gd name="adj1" fmla="val 25000"/>
              <a:gd name="adj2" fmla="val 35743"/>
              <a:gd name="adj3" fmla="val 35490"/>
              <a:gd name="adj4" fmla="val 6403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11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e-hope4all.info/wp-content/uploads/2014/01/Tithe-And-Battle-For-Money-And-He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662" y="1047403"/>
            <a:ext cx="5353396" cy="4015047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3140527"/>
            <a:ext cx="8523514" cy="39798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400" dirty="0">
                <a:latin typeface="Consolas" panose="020B0609020204030204" pitchFamily="49" charset="0"/>
                <a:cs typeface="Consolas" panose="020B0609020204030204" pitchFamily="49" charset="0"/>
              </a:rPr>
              <a:t>„</a:t>
            </a:r>
            <a:r>
              <a:rPr lang="de-DE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There</a:t>
            </a:r>
            <a:r>
              <a:rPr lang="de-DE" sz="4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4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hardly</a:t>
            </a:r>
            <a:r>
              <a:rPr lang="de-DE" sz="4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anything</a:t>
            </a:r>
            <a:r>
              <a:rPr lang="de-DE" sz="4400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de-DE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4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world</a:t>
            </a:r>
            <a:r>
              <a:rPr lang="de-DE" sz="4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that</a:t>
            </a:r>
            <a:r>
              <a:rPr lang="de-DE" sz="4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someone</a:t>
            </a:r>
            <a:r>
              <a:rPr lang="de-DE" sz="4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cannot</a:t>
            </a:r>
            <a:r>
              <a:rPr lang="de-DE" sz="4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make</a:t>
            </a:r>
            <a:r>
              <a:rPr lang="de-DE" sz="4400" dirty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little</a:t>
            </a:r>
            <a:r>
              <a:rPr lang="de-DE" sz="4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worse</a:t>
            </a:r>
            <a:r>
              <a:rPr lang="de-DE" sz="4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de-DE" sz="4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sell</a:t>
            </a:r>
            <a:r>
              <a:rPr lang="de-DE" sz="4400" dirty="0">
                <a:latin typeface="Consolas" panose="020B0609020204030204" pitchFamily="49" charset="0"/>
                <a:cs typeface="Consolas" panose="020B0609020204030204" pitchFamily="49" charset="0"/>
              </a:rPr>
              <a:t> a </a:t>
            </a:r>
            <a:r>
              <a:rPr lang="de-DE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little</a:t>
            </a:r>
            <a:r>
              <a:rPr lang="de-DE" sz="4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4400" dirty="0" err="1">
                <a:latin typeface="Consolas" panose="020B0609020204030204" pitchFamily="49" charset="0"/>
                <a:cs typeface="Consolas" panose="020B0609020204030204" pitchFamily="49" charset="0"/>
              </a:rPr>
              <a:t>cheaper</a:t>
            </a:r>
            <a:r>
              <a:rPr lang="de-DE" sz="4400" dirty="0">
                <a:latin typeface="Consolas" panose="020B0609020204030204" pitchFamily="49" charset="0"/>
                <a:cs typeface="Consolas" panose="020B0609020204030204" pitchFamily="49" charset="0"/>
              </a:rPr>
              <a:t>“ – J. Ruskin</a:t>
            </a:r>
          </a:p>
        </p:txBody>
      </p:sp>
    </p:spTree>
    <p:extLst>
      <p:ext uri="{BB962C8B-B14F-4D97-AF65-F5344CB8AC3E}">
        <p14:creationId xmlns:p14="http://schemas.microsoft.com/office/powerpoint/2010/main" val="2237920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812320" y="6949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GB" dirty="0"/>
              <a:t>Thread Model Modelling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812320" y="2180175"/>
            <a:ext cx="10831520" cy="4100507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GB" dirty="0"/>
              <a:t>Number of calls to </a:t>
            </a:r>
            <a:r>
              <a:rPr lang="en-GB" dirty="0" err="1"/>
              <a:t>CreateThread</a:t>
            </a:r>
            <a:endParaRPr lang="en-GB" dirty="0"/>
          </a:p>
          <a:p>
            <a:pPr>
              <a:buNone/>
            </a:pPr>
            <a:r>
              <a:rPr lang="en-GB" dirty="0"/>
              <a:t>Shortest path to </a:t>
            </a:r>
            <a:r>
              <a:rPr lang="en-GB" dirty="0" err="1"/>
              <a:t>CreateThread</a:t>
            </a:r>
            <a:endParaRPr lang="en-GB" dirty="0"/>
          </a:p>
          <a:p>
            <a:pPr>
              <a:buNone/>
            </a:pPr>
            <a:r>
              <a:rPr lang="en-GB" dirty="0"/>
              <a:t>Number of </a:t>
            </a:r>
            <a:r>
              <a:rPr lang="en-GB" dirty="0"/>
              <a:t>handler </a:t>
            </a:r>
            <a:r>
              <a:rPr lang="en-GB" dirty="0"/>
              <a:t>functions</a:t>
            </a:r>
          </a:p>
          <a:p>
            <a:pPr>
              <a:buNone/>
            </a:pPr>
            <a:r>
              <a:rPr lang="en-GB" dirty="0"/>
              <a:t>Average size of </a:t>
            </a:r>
            <a:r>
              <a:rPr lang="en-GB" dirty="0"/>
              <a:t>handler </a:t>
            </a:r>
            <a:r>
              <a:rPr lang="en-GB" dirty="0"/>
              <a:t>functions</a:t>
            </a:r>
          </a:p>
          <a:p>
            <a:pPr>
              <a:buNone/>
            </a:pPr>
            <a:r>
              <a:rPr lang="en-GB" dirty="0"/>
              <a:t>Size of biggest </a:t>
            </a:r>
            <a:r>
              <a:rPr lang="en-GB" dirty="0"/>
              <a:t>handler </a:t>
            </a:r>
            <a:r>
              <a:rPr lang="en-GB" dirty="0"/>
              <a:t>function</a:t>
            </a:r>
          </a:p>
        </p:txBody>
      </p:sp>
      <p:pic>
        <p:nvPicPr>
          <p:cNvPr id="5" name="Shape 200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5500" y="1270000"/>
            <a:ext cx="4123380" cy="4727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952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String </a:t>
            </a:r>
            <a:r>
              <a:rPr lang="de-DE" dirty="0" err="1" smtClean="0"/>
              <a:t>Contstants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514599"/>
            <a:ext cx="10515600" cy="366236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Human </a:t>
            </a:r>
            <a:r>
              <a:rPr lang="de-DE" dirty="0" err="1"/>
              <a:t>readable</a:t>
            </a:r>
            <a:r>
              <a:rPr lang="de-DE" dirty="0"/>
              <a:t> </a:t>
            </a:r>
            <a:r>
              <a:rPr lang="de-DE" dirty="0" err="1"/>
              <a:t>strings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 smtClean="0"/>
              <a:t>away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Presence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absence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readable</a:t>
            </a:r>
            <a:r>
              <a:rPr lang="de-DE" dirty="0"/>
              <a:t> </a:t>
            </a:r>
            <a:r>
              <a:rPr lang="de-DE" dirty="0" err="1"/>
              <a:t>strings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relevant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information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Graph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character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character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repetition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string</a:t>
            </a:r>
            <a:r>
              <a:rPr lang="de-DE" dirty="0"/>
              <a:t> </a:t>
            </a:r>
            <a:r>
              <a:rPr lang="de-DE" dirty="0" err="1"/>
              <a:t>constant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t="419"/>
          <a:stretch/>
        </p:blipFill>
        <p:spPr>
          <a:xfrm>
            <a:off x="9410700" y="76201"/>
            <a:ext cx="2489201" cy="676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97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dirty="0" err="1" smtClean="0"/>
              <a:t>CheshireCat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949451"/>
            <a:ext cx="10515600" cy="4227512"/>
          </a:xfrm>
        </p:spPr>
        <p:txBody>
          <a:bodyPr/>
          <a:lstStyle/>
          <a:p>
            <a:pPr marL="0" indent="0" algn="r">
              <a:buNone/>
            </a:pPr>
            <a:r>
              <a:rPr lang="de-DE" dirty="0" smtClean="0"/>
              <a:t>Spot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cat</a:t>
            </a:r>
            <a:r>
              <a:rPr lang="de-DE" dirty="0" smtClean="0"/>
              <a:t>..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516" r="1"/>
          <a:stretch/>
        </p:blipFill>
        <p:spPr>
          <a:xfrm>
            <a:off x="114299" y="106362"/>
            <a:ext cx="7684139" cy="662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2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7531100" y="0"/>
            <a:ext cx="46609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542925"/>
            <a:ext cx="7493000" cy="1325563"/>
          </a:xfrm>
        </p:spPr>
        <p:txBody>
          <a:bodyPr/>
          <a:lstStyle/>
          <a:p>
            <a:r>
              <a:rPr lang="de-DE" dirty="0" smtClean="0"/>
              <a:t>String </a:t>
            </a:r>
            <a:r>
              <a:rPr lang="de-DE" dirty="0" err="1" smtClean="0"/>
              <a:t>character</a:t>
            </a:r>
            <a:r>
              <a:rPr lang="de-DE" dirty="0" smtClean="0"/>
              <a:t>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histogram</a:t>
            </a:r>
            <a:r>
              <a:rPr lang="de-DE" dirty="0" smtClean="0"/>
              <a:t> per sample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729156"/>
              </p:ext>
            </p:extLst>
          </p:nvPr>
        </p:nvGraphicFramePr>
        <p:xfrm>
          <a:off x="7708900" y="88900"/>
          <a:ext cx="3556000" cy="6667500"/>
        </p:xfrm>
        <a:graphic>
          <a:graphicData uri="http://schemas.openxmlformats.org/drawingml/2006/table">
            <a:tbl>
              <a:tblPr/>
              <a:tblGrid>
                <a:gridCol w="3556000">
                  <a:extLst>
                    <a:ext uri="{9D8B030D-6E8A-4147-A177-3AD203B41FA5}">
                      <a16:colId xmlns:a16="http://schemas.microsoft.com/office/drawing/2014/main" val="4251168161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2-0-7-9-31-0-0-3-30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469015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2-2-7-12-37-1-0-4-38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832610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2-8-8-11-39-1-0-4-38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529943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2-4-7-13-37-5-0-3-34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88123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3-5-7-16-40-6-0-4-38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511125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2-5-7-14-36-5-0-3-38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793003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3-6-7-12-35-4-0-3-30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782058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2-4-7-13-29-5-0-3-29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6578818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2-4-7-7-27-0-0-3-29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70905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3-4-7-10-27-0-0-3-29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194769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3-4-7-12-27-4-0-3-29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205080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13-233-274-464-276-1381-1895-265-190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037071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13-233-274-464-276-1381-1895-265-190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684685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2-2-5-11-25-1-0-4-46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498090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2-2-5-11-25-1-0-4-46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149297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2-2-5-11-25-1-0-4-46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549579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2-2-5-11-25-1-0-4-46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9569749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2-2-5-11-25-1-0-4-46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72908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3-0-3-8-13-0-1-3-2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0672034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3-1-3-8-13-0-1-3-2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635023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3-1-3-8-13-0-1-3-2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1041724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12-195-121-175-177-769-1319-75-49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7349398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12-195-122-175-177-784-1324-76-50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404069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12-194-123-163-184-786-1308-81-49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32123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12-195-120-156-188-781-1308-76-47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809670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12-195-121-158-163-785-1323-73-43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438572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12-195-122-157-187-770-1255-76-48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9758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12-195-123-156-183-769-1324-73-49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906310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9-193-101-134-160-757-1277-76-48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413639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algn="l"/>
                      <a:r>
                        <a:rPr lang="de-DE" sz="1200" dirty="0">
                          <a:solidFill>
                            <a:schemeClr val="bg1"/>
                          </a:solidFill>
                          <a:effectLst/>
                          <a:latin typeface="Liberation Sans" panose="020B0604020202020204" pitchFamily="34" charset="0"/>
                        </a:rPr>
                        <a:t>12-195-121-160-189-786-1304-81-49</a:t>
                      </a:r>
                    </a:p>
                  </a:txBody>
                  <a:tcPr marL="29401" marR="29401" marT="14700" marB="14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368033"/>
                  </a:ext>
                </a:extLst>
              </a:tr>
            </a:tbl>
          </a:graphicData>
        </a:graphic>
      </p:graphicFrame>
      <p:sp>
        <p:nvSpPr>
          <p:cNvPr id="6" name="Inhaltsplatzhalter 2"/>
          <p:cNvSpPr txBox="1">
            <a:spLocks/>
          </p:cNvSpPr>
          <p:nvPr/>
        </p:nvSpPr>
        <p:spPr>
          <a:xfrm>
            <a:off x="609600" y="2247900"/>
            <a:ext cx="10515600" cy="3873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 smtClean="0"/>
              <a:t>Stepping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0.01</a:t>
            </a:r>
          </a:p>
          <a:p>
            <a:pPr marL="0" indent="0">
              <a:buNone/>
            </a:pPr>
            <a:r>
              <a:rPr lang="de-DE" dirty="0" smtClean="0"/>
              <a:t>0.04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reasonable</a:t>
            </a:r>
            <a:r>
              <a:rPr lang="de-DE" dirty="0" smtClean="0"/>
              <a:t> </a:t>
            </a:r>
            <a:r>
              <a:rPr lang="de-DE" dirty="0" err="1" smtClean="0"/>
              <a:t>edge</a:t>
            </a:r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Resilient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little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Short </a:t>
            </a:r>
            <a:r>
              <a:rPr lang="de-DE" dirty="0" err="1" smtClean="0"/>
              <a:t>strings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an </a:t>
            </a:r>
            <a:r>
              <a:rPr lang="de-DE" dirty="0" err="1" smtClean="0"/>
              <a:t>issue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0112698" y="528090"/>
            <a:ext cx="18315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 err="1" smtClean="0">
                <a:solidFill>
                  <a:schemeClr val="bg1"/>
                </a:solidFill>
              </a:rPr>
              <a:t>Subset</a:t>
            </a:r>
            <a:r>
              <a:rPr lang="de-DE" sz="3200" dirty="0" smtClean="0">
                <a:solidFill>
                  <a:schemeClr val="bg1"/>
                </a:solidFill>
              </a:rPr>
              <a:t> </a:t>
            </a:r>
            <a:r>
              <a:rPr lang="de-DE" sz="3200" dirty="0" err="1" smtClean="0">
                <a:solidFill>
                  <a:schemeClr val="bg1"/>
                </a:solidFill>
              </a:rPr>
              <a:t>of</a:t>
            </a:r>
            <a:r>
              <a:rPr lang="de-DE" sz="3200" dirty="0" smtClean="0">
                <a:solidFill>
                  <a:schemeClr val="bg1"/>
                </a:solidFill>
              </a:rPr>
              <a:t> </a:t>
            </a:r>
            <a:br>
              <a:rPr lang="de-DE" sz="3200" dirty="0" smtClean="0">
                <a:solidFill>
                  <a:schemeClr val="bg1"/>
                </a:solidFill>
              </a:rPr>
            </a:br>
            <a:r>
              <a:rPr lang="de-DE" sz="3200" dirty="0" err="1" smtClean="0">
                <a:solidFill>
                  <a:schemeClr val="bg1"/>
                </a:solidFill>
              </a:rPr>
              <a:t>Sofacy</a:t>
            </a:r>
            <a:endParaRPr lang="de-DE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887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56813"/>
            <a:ext cx="10515600" cy="1325563"/>
          </a:xfrm>
        </p:spPr>
        <p:txBody>
          <a:bodyPr/>
          <a:lstStyle/>
          <a:p>
            <a:r>
              <a:rPr lang="de-DE" dirty="0" err="1" smtClean="0"/>
              <a:t>Node‘s</a:t>
            </a:r>
            <a:r>
              <a:rPr lang="de-DE" dirty="0" smtClean="0"/>
              <a:t> </a:t>
            </a:r>
            <a:r>
              <a:rPr lang="de-DE" dirty="0" err="1" smtClean="0"/>
              <a:t>mnemonic</a:t>
            </a:r>
            <a:r>
              <a:rPr lang="de-DE" dirty="0" smtClean="0"/>
              <a:t> </a:t>
            </a:r>
            <a:r>
              <a:rPr lang="de-DE" dirty="0" err="1" smtClean="0"/>
              <a:t>distribution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 err="1"/>
              <a:t>Arithmetic</a:t>
            </a:r>
            <a:r>
              <a:rPr lang="de-DE" dirty="0"/>
              <a:t> </a:t>
            </a:r>
            <a:r>
              <a:rPr lang="de-DE" dirty="0" err="1" smtClean="0"/>
              <a:t>instructions</a:t>
            </a:r>
            <a:r>
              <a:rPr lang="de-DE" dirty="0" smtClean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indicator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cryptography</a:t>
            </a:r>
            <a:r>
              <a:rPr lang="de-DE" dirty="0" smtClean="0"/>
              <a:t>, </a:t>
            </a:r>
            <a:r>
              <a:rPr lang="de-DE" dirty="0" err="1" smtClean="0"/>
              <a:t>compression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codecs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Leveraging</a:t>
            </a:r>
            <a:r>
              <a:rPr lang="de-DE" dirty="0"/>
              <a:t> radare2‘s </a:t>
            </a:r>
            <a:r>
              <a:rPr lang="de-DE" dirty="0" err="1"/>
              <a:t>instruction</a:t>
            </a:r>
            <a:r>
              <a:rPr lang="de-DE" dirty="0"/>
              <a:t> type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shl</a:t>
            </a:r>
            <a:endParaRPr lang="de-DE" dirty="0"/>
          </a:p>
          <a:p>
            <a:pPr marL="0" indent="0">
              <a:buNone/>
            </a:pPr>
            <a:r>
              <a:rPr lang="de-DE" dirty="0" err="1" smtClean="0"/>
              <a:t>shr</a:t>
            </a:r>
            <a:endParaRPr lang="de-DE" dirty="0"/>
          </a:p>
          <a:p>
            <a:pPr marL="0" indent="0">
              <a:buNone/>
            </a:pPr>
            <a:r>
              <a:rPr lang="de-DE" dirty="0" err="1" smtClean="0"/>
              <a:t>mul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div</a:t>
            </a:r>
            <a:endParaRPr lang="de-DE" dirty="0"/>
          </a:p>
          <a:p>
            <a:pPr marL="0" indent="0">
              <a:buNone/>
            </a:pPr>
            <a:r>
              <a:rPr lang="de-DE" dirty="0" err="1" smtClean="0"/>
              <a:t>rol</a:t>
            </a:r>
            <a:endParaRPr lang="de-DE" dirty="0"/>
          </a:p>
          <a:p>
            <a:pPr marL="0" indent="0">
              <a:buNone/>
            </a:pPr>
            <a:r>
              <a:rPr lang="de-DE" dirty="0" err="1" smtClean="0"/>
              <a:t>ror</a:t>
            </a:r>
            <a:endParaRPr lang="de-DE" dirty="0"/>
          </a:p>
          <a:p>
            <a:pPr marL="0" indent="0">
              <a:buNone/>
            </a:pPr>
            <a:r>
              <a:rPr lang="de-DE" dirty="0" err="1" smtClean="0"/>
              <a:t>sar</a:t>
            </a:r>
            <a:endParaRPr lang="de-DE" dirty="0"/>
          </a:p>
          <a:p>
            <a:pPr marL="0" indent="0">
              <a:buNone/>
            </a:pPr>
            <a:r>
              <a:rPr lang="de-DE" dirty="0" err="1" smtClean="0"/>
              <a:t>load</a:t>
            </a:r>
            <a:endParaRPr lang="de-DE" dirty="0"/>
          </a:p>
          <a:p>
            <a:pPr marL="0" indent="0">
              <a:buNone/>
            </a:pPr>
            <a:r>
              <a:rPr lang="de-DE" dirty="0" err="1" smtClean="0"/>
              <a:t>store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5061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147778" y="646212"/>
            <a:ext cx="1830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 smtClean="0">
                <a:solidFill>
                  <a:schemeClr val="bg1"/>
                </a:solidFill>
              </a:rPr>
              <a:t>Babar</a:t>
            </a:r>
            <a:endParaRPr lang="de-DE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772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Feasibility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Files &gt;2mb </a:t>
            </a:r>
            <a:r>
              <a:rPr lang="de-DE" dirty="0" err="1" smtClean="0"/>
              <a:t>problematic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Radare out-</a:t>
            </a:r>
            <a:r>
              <a:rPr lang="de-DE" dirty="0" err="1" smtClean="0"/>
              <a:t>of</a:t>
            </a:r>
            <a:r>
              <a:rPr lang="de-DE" dirty="0" smtClean="0"/>
              <a:t>-</a:t>
            </a:r>
            <a:r>
              <a:rPr lang="de-DE" dirty="0" err="1" smtClean="0"/>
              <a:t>the</a:t>
            </a:r>
            <a:r>
              <a:rPr lang="de-DE" dirty="0" smtClean="0"/>
              <a:t>-box PE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overhaul</a:t>
            </a:r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Parsing</a:t>
            </a:r>
            <a:r>
              <a:rPr lang="de-DE" dirty="0" smtClean="0"/>
              <a:t> time &lt;1s – ~1h</a:t>
            </a:r>
          </a:p>
          <a:p>
            <a:pPr marL="0" indent="0">
              <a:buNone/>
            </a:pPr>
            <a:r>
              <a:rPr lang="de-DE" dirty="0"/>
              <a:t>Still on POC </a:t>
            </a:r>
            <a:r>
              <a:rPr lang="de-DE" dirty="0" err="1" smtClean="0"/>
              <a:t>stage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Parse </a:t>
            </a:r>
            <a:r>
              <a:rPr lang="de-DE" dirty="0" err="1" smtClean="0"/>
              <a:t>once</a:t>
            </a:r>
            <a:r>
              <a:rPr lang="de-DE" dirty="0" smtClean="0"/>
              <a:t>, </a:t>
            </a:r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dirty="0" err="1" smtClean="0"/>
              <a:t>features</a:t>
            </a:r>
            <a:r>
              <a:rPr lang="de-DE" dirty="0" smtClean="0"/>
              <a:t> </a:t>
            </a:r>
            <a:r>
              <a:rPr lang="de-DE" dirty="0" err="1" smtClean="0"/>
              <a:t>foreva</a:t>
            </a:r>
            <a:endParaRPr lang="de-DE" dirty="0" smtClean="0"/>
          </a:p>
          <a:p>
            <a:pPr marL="0" indent="0">
              <a:buNone/>
            </a:pPr>
            <a:r>
              <a:rPr lang="de-DE" dirty="0" err="1" smtClean="0"/>
              <a:t>Fully</a:t>
            </a:r>
            <a:r>
              <a:rPr lang="de-DE" dirty="0" smtClean="0"/>
              <a:t> open-</a:t>
            </a:r>
            <a:r>
              <a:rPr lang="de-DE" dirty="0" err="1" smtClean="0"/>
              <a:t>source</a:t>
            </a:r>
            <a:r>
              <a:rPr lang="de-DE" dirty="0" smtClean="0"/>
              <a:t>, </a:t>
            </a:r>
            <a:r>
              <a:rPr lang="de-DE" dirty="0" err="1" smtClean="0"/>
              <a:t>scales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839463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4746625"/>
            <a:ext cx="10515600" cy="1325563"/>
          </a:xfrm>
        </p:spPr>
        <p:txBody>
          <a:bodyPr/>
          <a:lstStyle/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packers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191000" y="3378199"/>
            <a:ext cx="7429500" cy="2316163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protection</a:t>
            </a:r>
            <a:r>
              <a:rPr lang="de-DE" dirty="0"/>
              <a:t> </a:t>
            </a:r>
            <a:r>
              <a:rPr lang="de-DE" dirty="0" err="1"/>
              <a:t>stragety</a:t>
            </a:r>
            <a:r>
              <a:rPr lang="de-DE" dirty="0"/>
              <a:t> a </a:t>
            </a:r>
            <a:r>
              <a:rPr lang="de-DE" dirty="0" err="1"/>
              <a:t>malware</a:t>
            </a:r>
            <a:r>
              <a:rPr lang="de-DE" dirty="0"/>
              <a:t> </a:t>
            </a:r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dirty="0" err="1"/>
              <a:t>applies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serves</a:t>
            </a:r>
            <a:r>
              <a:rPr lang="de-DE" dirty="0"/>
              <a:t> a limited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 smtClean="0"/>
              <a:t>goals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1112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AV </a:t>
            </a:r>
            <a:r>
              <a:rPr lang="de-DE" err="1"/>
              <a:t>Factor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Packrat as "APT" using runtime packers, repetitive use of packers, infrastructure connects different attacks</a:t>
            </a:r>
          </a:p>
          <a:p>
            <a:r>
              <a:rPr lang="en-US"/>
              <a:t>targeted attacks are becoming cheaper as techniques are being reused, APT as a service maybe</a:t>
            </a:r>
          </a:p>
          <a:p>
            <a:r>
              <a:rPr lang="en-US"/>
              <a:t>Research on commodity RATs from I4CS Vienna</a:t>
            </a:r>
          </a:p>
          <a:p>
            <a:r>
              <a:rPr lang="en-US"/>
              <a:t>Enterprise networks vs. private computers and the runtime packers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4641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8" y="88900"/>
            <a:ext cx="12166431" cy="67691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67000" y="1300162"/>
            <a:ext cx="7886700" cy="1325563"/>
          </a:xfrm>
        </p:spPr>
        <p:txBody>
          <a:bodyPr/>
          <a:lstStyle/>
          <a:p>
            <a:r>
              <a:rPr lang="de-DE" sz="8000" b="1" dirty="0" smtClean="0">
                <a:latin typeface="Bodoni MT Black" panose="02070A03080606020203" pitchFamily="18" charset="0"/>
              </a:rPr>
              <a:t>DATA</a:t>
            </a:r>
            <a:endParaRPr lang="de-DE" b="1" dirty="0">
              <a:latin typeface="Bodoni MT Black" panose="02070A03080606020203" pitchFamily="18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67000" y="2506662"/>
            <a:ext cx="66421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4800" dirty="0" err="1" smtClean="0">
                <a:latin typeface="Berlin Sans FB" panose="020E0602020502020306" pitchFamily="34" charset="0"/>
              </a:rPr>
              <a:t>Testdata</a:t>
            </a:r>
            <a:r>
              <a:rPr lang="de-DE" sz="4800" dirty="0" smtClean="0">
                <a:latin typeface="Berlin Sans FB" panose="020E0602020502020306" pitchFamily="34" charset="0"/>
              </a:rPr>
              <a:t> </a:t>
            </a:r>
            <a:r>
              <a:rPr lang="de-DE" sz="4800" dirty="0" err="1" smtClean="0">
                <a:latin typeface="Berlin Sans FB" panose="020E0602020502020306" pitchFamily="34" charset="0"/>
              </a:rPr>
              <a:t>for</a:t>
            </a:r>
            <a:r>
              <a:rPr lang="de-DE" sz="4800" dirty="0" smtClean="0">
                <a:latin typeface="Berlin Sans FB" panose="020E0602020502020306" pitchFamily="34" charset="0"/>
              </a:rPr>
              <a:t> APT28, </a:t>
            </a:r>
            <a:r>
              <a:rPr lang="de-DE" sz="4800" dirty="0" err="1" smtClean="0">
                <a:latin typeface="Berlin Sans FB" panose="020E0602020502020306" pitchFamily="34" charset="0"/>
              </a:rPr>
              <a:t>Packrat</a:t>
            </a:r>
            <a:r>
              <a:rPr lang="de-DE" sz="4800" dirty="0" smtClean="0">
                <a:latin typeface="Berlin Sans FB" panose="020E0602020502020306" pitchFamily="34" charset="0"/>
              </a:rPr>
              <a:t>, </a:t>
            </a:r>
            <a:r>
              <a:rPr lang="de-DE" sz="4800" dirty="0" err="1" smtClean="0">
                <a:latin typeface="Berlin Sans FB" panose="020E0602020502020306" pitchFamily="34" charset="0"/>
              </a:rPr>
              <a:t>Animalfarm</a:t>
            </a:r>
            <a:r>
              <a:rPr lang="de-DE" sz="4800" dirty="0" smtClean="0">
                <a:latin typeface="Berlin Sans FB" panose="020E0602020502020306" pitchFamily="34" charset="0"/>
              </a:rPr>
              <a:t> </a:t>
            </a:r>
            <a:r>
              <a:rPr lang="de-DE" sz="4800" dirty="0" err="1" smtClean="0">
                <a:latin typeface="Berlin Sans FB" panose="020E0602020502020306" pitchFamily="34" charset="0"/>
              </a:rPr>
              <a:t>and</a:t>
            </a:r>
            <a:r>
              <a:rPr lang="de-DE" sz="4800" dirty="0" smtClean="0">
                <a:latin typeface="Berlin Sans FB" panose="020E0602020502020306" pitchFamily="34" charset="0"/>
              </a:rPr>
              <a:t> </a:t>
            </a:r>
            <a:r>
              <a:rPr lang="de-DE" sz="4800" dirty="0" err="1" smtClean="0">
                <a:latin typeface="Berlin Sans FB" panose="020E0602020502020306" pitchFamily="34" charset="0"/>
              </a:rPr>
              <a:t>others</a:t>
            </a:r>
            <a:r>
              <a:rPr lang="de-DE" sz="4800" dirty="0" smtClean="0">
                <a:latin typeface="Berlin Sans FB" panose="020E0602020502020306" pitchFamily="34" charset="0"/>
              </a:rPr>
              <a:t> </a:t>
            </a:r>
            <a:r>
              <a:rPr lang="de-DE" sz="4800" dirty="0" err="1" smtClean="0">
                <a:latin typeface="Berlin Sans FB" panose="020E0602020502020306" pitchFamily="34" charset="0"/>
              </a:rPr>
              <a:t>soon</a:t>
            </a:r>
            <a:r>
              <a:rPr lang="de-DE" sz="4800" dirty="0" smtClean="0">
                <a:latin typeface="Berlin Sans FB" panose="020E0602020502020306" pitchFamily="34" charset="0"/>
              </a:rPr>
              <a:t> </a:t>
            </a:r>
            <a:r>
              <a:rPr lang="de-DE" sz="4800" dirty="0" err="1" smtClean="0">
                <a:latin typeface="Berlin Sans FB" panose="020E0602020502020306" pitchFamily="34" charset="0"/>
              </a:rPr>
              <a:t>to</a:t>
            </a:r>
            <a:r>
              <a:rPr lang="de-DE" sz="4800" dirty="0" smtClean="0">
                <a:latin typeface="Berlin Sans FB" panose="020E0602020502020306" pitchFamily="34" charset="0"/>
              </a:rPr>
              <a:t> </a:t>
            </a:r>
            <a:r>
              <a:rPr lang="de-DE" sz="4800" dirty="0" err="1" smtClean="0">
                <a:latin typeface="Berlin Sans FB" panose="020E0602020502020306" pitchFamily="34" charset="0"/>
              </a:rPr>
              <a:t>be</a:t>
            </a:r>
            <a:r>
              <a:rPr lang="de-DE" sz="4800" dirty="0" smtClean="0">
                <a:latin typeface="Berlin Sans FB" panose="020E0602020502020306" pitchFamily="34" charset="0"/>
              </a:rPr>
              <a:t> </a:t>
            </a:r>
            <a:r>
              <a:rPr lang="de-DE" sz="4800" dirty="0" err="1" smtClean="0">
                <a:latin typeface="Berlin Sans FB" panose="020E0602020502020306" pitchFamily="34" charset="0"/>
              </a:rPr>
              <a:t>released</a:t>
            </a:r>
            <a:r>
              <a:rPr lang="de-DE" sz="4800" dirty="0" smtClean="0">
                <a:latin typeface="Berlin Sans FB" panose="020E0602020502020306" pitchFamily="34" charset="0"/>
              </a:rPr>
              <a:t> on </a:t>
            </a:r>
            <a:r>
              <a:rPr lang="de-DE" sz="4800" dirty="0" err="1" smtClean="0">
                <a:latin typeface="Berlin Sans FB" panose="020E0602020502020306" pitchFamily="34" charset="0"/>
              </a:rPr>
              <a:t>github</a:t>
            </a:r>
            <a:endParaRPr lang="de-DE" sz="48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13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bgerundetes Rechteck 3"/>
          <p:cNvSpPr/>
          <p:nvPr/>
        </p:nvSpPr>
        <p:spPr>
          <a:xfrm>
            <a:off x="7810500" y="685604"/>
            <a:ext cx="3276600" cy="1422400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latin typeface="Aharoni" panose="02010803020104030203" pitchFamily="2" charset="-79"/>
                <a:cs typeface="Aharoni" panose="02010803020104030203" pitchFamily="2" charset="-79"/>
              </a:rPr>
              <a:t>TARGETS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825500" y="544513"/>
            <a:ext cx="3276600" cy="1422400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latin typeface="Aharoni" panose="02010803020104030203" pitchFamily="2" charset="-79"/>
                <a:cs typeface="Aharoni" panose="02010803020104030203" pitchFamily="2" charset="-79"/>
              </a:rPr>
              <a:t>THREATS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1876425" y="1802951"/>
            <a:ext cx="3276600" cy="1422400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latin typeface="Aharoni" panose="02010803020104030203" pitchFamily="2" charset="-79"/>
                <a:cs typeface="Aharoni" panose="02010803020104030203" pitchFamily="2" charset="-79"/>
              </a:rPr>
              <a:t>THREAT ACTORS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1924050" y="5199063"/>
            <a:ext cx="3276600" cy="1422400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latin typeface="Aharoni" panose="02010803020104030203" pitchFamily="2" charset="-79"/>
                <a:cs typeface="Aharoni" panose="02010803020104030203" pitchFamily="2" charset="-79"/>
              </a:rPr>
              <a:t>TIMELINE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4843463" y="270324"/>
            <a:ext cx="3276600" cy="1422400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latin typeface="Aharoni" panose="02010803020104030203" pitchFamily="2" charset="-79"/>
                <a:cs typeface="Aharoni" panose="02010803020104030203" pitchFamily="2" charset="-79"/>
              </a:rPr>
              <a:t>LOCATION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7096125" y="4815788"/>
            <a:ext cx="3276600" cy="1422400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latin typeface="Aharoni" panose="02010803020104030203" pitchFamily="2" charset="-79"/>
                <a:cs typeface="Aharoni" panose="02010803020104030203" pitchFamily="2" charset="-79"/>
              </a:rPr>
              <a:t>ACTOR RESOURCES</a:t>
            </a:r>
          </a:p>
        </p:txBody>
      </p:sp>
      <p:sp>
        <p:nvSpPr>
          <p:cNvPr id="13" name="Abgerundetes Rechteck 12"/>
          <p:cNvSpPr/>
          <p:nvPr/>
        </p:nvSpPr>
        <p:spPr>
          <a:xfrm>
            <a:off x="6711950" y="2569651"/>
            <a:ext cx="3276600" cy="1422400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latin typeface="Aharoni" panose="02010803020104030203" pitchFamily="2" charset="-79"/>
                <a:cs typeface="Aharoni" panose="02010803020104030203" pitchFamily="2" charset="-79"/>
              </a:rPr>
              <a:t>ATTACK INFRASTRUCTURE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4102100" y="3963497"/>
            <a:ext cx="3276600" cy="1422400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latin typeface="Aharoni" panose="02010803020104030203" pitchFamily="2" charset="-79"/>
                <a:cs typeface="Aharoni" panose="02010803020104030203" pitchFamily="2" charset="-79"/>
              </a:rPr>
              <a:t>ACTOR CAPABILITIES</a:t>
            </a:r>
          </a:p>
        </p:txBody>
      </p:sp>
    </p:spTree>
    <p:extLst>
      <p:ext uri="{BB962C8B-B14F-4D97-AF65-F5344CB8AC3E}">
        <p14:creationId xmlns:p14="http://schemas.microsoft.com/office/powerpoint/2010/main" val="429203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1" grpId="0" animBg="1"/>
      <p:bldP spid="12" grpId="0" animBg="1"/>
      <p:bldP spid="13" grpId="0" animBg="1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Discussion</a:t>
            </a:r>
            <a:r>
              <a:rPr lang="de-DE"/>
              <a:t>: </a:t>
            </a:r>
            <a:r>
              <a:rPr lang="de-DE" err="1"/>
              <a:t>Cost</a:t>
            </a:r>
            <a:r>
              <a:rPr lang="de-DE"/>
              <a:t>, </a:t>
            </a:r>
            <a:r>
              <a:rPr lang="de-DE" err="1"/>
              <a:t>Scalability</a:t>
            </a:r>
            <a:r>
              <a:rPr lang="de-DE"/>
              <a:t>, </a:t>
            </a:r>
            <a:r>
              <a:rPr lang="de-DE" err="1"/>
              <a:t>Resilience</a:t>
            </a:r>
            <a:r>
              <a:rPr lang="de-DE"/>
              <a:t>, </a:t>
            </a:r>
            <a:r>
              <a:rPr lang="de-DE" err="1"/>
              <a:t>Reliability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345265"/>
            <a:ext cx="10515600" cy="3831697"/>
          </a:xfrm>
        </p:spPr>
        <p:txBody>
          <a:bodyPr/>
          <a:lstStyle/>
          <a:p>
            <a:r>
              <a:rPr lang="de-DE" dirty="0" err="1"/>
              <a:t>Cost</a:t>
            </a:r>
            <a:r>
              <a:rPr lang="de-DE" dirty="0"/>
              <a:t>: </a:t>
            </a:r>
            <a:r>
              <a:rPr lang="de-DE" dirty="0" err="1"/>
              <a:t>parsing</a:t>
            </a:r>
            <a:r>
              <a:rPr lang="de-DE" dirty="0"/>
              <a:t> time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,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deploy</a:t>
            </a:r>
            <a:r>
              <a:rPr lang="de-DE" dirty="0"/>
              <a:t>,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maintain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Scalability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in </a:t>
            </a:r>
            <a:r>
              <a:rPr lang="de-DE" dirty="0" err="1"/>
              <a:t>flexibility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Resilience</a:t>
            </a:r>
            <a:r>
              <a:rPr lang="de-DE" dirty="0"/>
              <a:t>: </a:t>
            </a:r>
            <a:r>
              <a:rPr lang="de-DE" dirty="0" err="1"/>
              <a:t>compiling</a:t>
            </a:r>
            <a:r>
              <a:rPr lang="de-DE" dirty="0"/>
              <a:t> </a:t>
            </a:r>
            <a:r>
              <a:rPr lang="de-DE" dirty="0" err="1"/>
              <a:t>robustness</a:t>
            </a:r>
            <a:r>
              <a:rPr lang="de-DE" dirty="0"/>
              <a:t>, </a:t>
            </a:r>
            <a:r>
              <a:rPr lang="de-DE" dirty="0" err="1"/>
              <a:t>packers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Reliability</a:t>
            </a:r>
            <a:r>
              <a:rPr lang="de-DE" dirty="0"/>
              <a:t>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radare</a:t>
            </a:r>
            <a:r>
              <a:rPr lang="de-DE" dirty="0"/>
              <a:t> </a:t>
            </a:r>
            <a:r>
              <a:rPr lang="de-DE" dirty="0" err="1"/>
              <a:t>issue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9135533" y="2904066"/>
            <a:ext cx="25902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extraction</a:t>
            </a:r>
          </a:p>
          <a:p>
            <a:r>
              <a:rPr lang="en-US" dirty="0"/>
              <a:t>change</a:t>
            </a:r>
          </a:p>
          <a:p>
            <a:r>
              <a:rPr lang="en-US" dirty="0"/>
              <a:t>application/deployment</a:t>
            </a:r>
          </a:p>
          <a:p>
            <a:r>
              <a:rPr lang="en-US" dirty="0"/>
              <a:t>resilience and expiry time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2808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Indicator</a:t>
            </a:r>
            <a:r>
              <a:rPr lang="de-DE"/>
              <a:t> </a:t>
            </a:r>
            <a:r>
              <a:rPr lang="de-DE" err="1"/>
              <a:t>cost</a:t>
            </a:r>
            <a:r>
              <a:rPr lang="de-DE"/>
              <a:t> </a:t>
            </a:r>
            <a:r>
              <a:rPr lang="de-DE" err="1"/>
              <a:t>types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extraction</a:t>
            </a:r>
          </a:p>
          <a:p>
            <a:pPr marL="0" indent="0">
              <a:buNone/>
            </a:pPr>
            <a:r>
              <a:rPr lang="en-US" dirty="0"/>
              <a:t>application/deployment</a:t>
            </a:r>
          </a:p>
          <a:p>
            <a:pPr marL="0" indent="0">
              <a:buNone/>
            </a:pPr>
            <a:r>
              <a:rPr lang="en-US" dirty="0"/>
              <a:t>resilience and expiry time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7455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278" descr="dev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26578" y="2778372"/>
            <a:ext cx="9056076" cy="38949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0" y="0"/>
            <a:ext cx="12192000" cy="2580640"/>
          </a:xfrm>
          <a:prstGeom prst="rect">
            <a:avLst/>
          </a:prstGeom>
          <a:solidFill>
            <a:srgbClr val="2FA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8" name="Shape 283"/>
          <p:cNvSpPr txBox="1">
            <a:spLocks/>
          </p:cNvSpPr>
          <p:nvPr/>
        </p:nvSpPr>
        <p:spPr>
          <a:xfrm>
            <a:off x="696383" y="908520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smtClean="0">
                <a:solidFill>
                  <a:schemeClr val="bg1"/>
                </a:solidFill>
                <a:latin typeface="Arial Rounded MT Bold" panose="020F0704030504030204" pitchFamily="34" charset="0"/>
                <a:ea typeface="MS Gothic" panose="020B0609070205080204" pitchFamily="49" charset="-128"/>
              </a:rPr>
              <a:t>Feature integration with MISP</a:t>
            </a:r>
            <a:endParaRPr lang="en-GB" sz="4800">
              <a:solidFill>
                <a:schemeClr val="bg1"/>
              </a:solidFill>
              <a:latin typeface="Arial Rounded MT Bold" panose="020F0704030504030204" pitchFamily="34" charset="0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3400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0"/>
            <a:ext cx="12192000" cy="2580640"/>
          </a:xfrm>
          <a:prstGeom prst="rect">
            <a:avLst/>
          </a:prstGeom>
          <a:solidFill>
            <a:srgbClr val="2FA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696383" y="908520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GB" sz="4800">
                <a:solidFill>
                  <a:schemeClr val="bg1"/>
                </a:solidFill>
                <a:latin typeface="Arial Rounded MT Bold" panose="020F0704030504030204" pitchFamily="34" charset="0"/>
                <a:ea typeface="MS Gothic" panose="020B0609070205080204" pitchFamily="49" charset="-128"/>
              </a:rPr>
              <a:t>Feature integration with MISP</a:t>
            </a:r>
          </a:p>
        </p:txBody>
      </p:sp>
      <p:pic>
        <p:nvPicPr>
          <p:cNvPr id="5122" name="Picture 2" descr="Bildergebnis für misp threat shar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288" y="3551528"/>
            <a:ext cx="2950873" cy="295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415600" y="2467281"/>
            <a:ext cx="11360800" cy="3747644"/>
          </a:xfrm>
        </p:spPr>
        <p:txBody>
          <a:bodyPr/>
          <a:lstStyle/>
          <a:p>
            <a:pPr marL="457189" indent="-457189"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1981" indent="-457189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Objects to group indicators as one entity </a:t>
            </a:r>
          </a:p>
          <a:p>
            <a:pPr marL="761981" indent="-457189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Feasible way to extract the indicators from binaries &amp; graphs</a:t>
            </a:r>
          </a:p>
          <a:p>
            <a:pPr marL="761981" indent="-457189">
              <a:buFont typeface="+mj-lt"/>
              <a:buAutoNum type="arabicPeriod"/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Organise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store &amp; display everything</a:t>
            </a:r>
          </a:p>
          <a:p>
            <a:pPr marL="761981" indent="-457189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Means for object interconnection &amp; correlation</a:t>
            </a:r>
          </a:p>
          <a:p>
            <a:pPr marL="761981" indent="-457189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Flexibility &amp;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scalability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5328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6" name="Abgerundetes Rechteck 5"/>
          <p:cNvSpPr/>
          <p:nvPr/>
        </p:nvSpPr>
        <p:spPr>
          <a:xfrm>
            <a:off x="6206800" y="1858300"/>
            <a:ext cx="5598160" cy="466865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" name="Abgerundetes Rechteck 1"/>
          <p:cNvSpPr/>
          <p:nvPr/>
        </p:nvSpPr>
        <p:spPr>
          <a:xfrm>
            <a:off x="492280" y="1858300"/>
            <a:ext cx="5598160" cy="466865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4187269" y="711259"/>
            <a:ext cx="5457705" cy="955915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algn="r"/>
            <a:r>
              <a:rPr lang="en-GB" sz="6400">
                <a:solidFill>
                  <a:schemeClr val="bg1"/>
                </a:solidFill>
                <a:latin typeface="Bauhaus 93" panose="04030905020B02020C02" pitchFamily="82" charset="0"/>
              </a:rPr>
              <a:t>MASTERPLAN</a:t>
            </a:r>
            <a:endParaRPr lang="en-GB" sz="480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780400" y="2087747"/>
            <a:ext cx="54264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GB" sz="2400">
                <a:solidFill>
                  <a:schemeClr val="bg1"/>
                </a:solidFill>
                <a:latin typeface="Agency FB" panose="020B0503020202020204" pitchFamily="34" charset="0"/>
              </a:rPr>
              <a:t>Object definition which can be plugged into MISP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GB" sz="2400">
                <a:solidFill>
                  <a:schemeClr val="bg1"/>
                </a:solidFill>
                <a:latin typeface="Agency FB" panose="020B0503020202020204" pitchFamily="34" charset="0"/>
              </a:rPr>
              <a:t>PE &amp; graph feature extraction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GB" sz="2400">
                <a:solidFill>
                  <a:schemeClr val="bg1"/>
                </a:solidFill>
                <a:latin typeface="Agency FB" panose="020B0503020202020204" pitchFamily="34" charset="0"/>
              </a:rPr>
              <a:t>Mapping of features to object definition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GB" sz="2400">
                <a:solidFill>
                  <a:schemeClr val="bg1"/>
                </a:solidFill>
                <a:latin typeface="Agency FB" panose="020B0503020202020204" pitchFamily="34" charset="0"/>
              </a:rPr>
              <a:t>Generate a JSON file in MISP Object format</a:t>
            </a:r>
          </a:p>
        </p:txBody>
      </p:sp>
      <p:sp>
        <p:nvSpPr>
          <p:cNvPr id="4" name="Shape 302"/>
          <p:cNvSpPr txBox="1">
            <a:spLocks/>
          </p:cNvSpPr>
          <p:nvPr/>
        </p:nvSpPr>
        <p:spPr>
          <a:xfrm>
            <a:off x="6400800" y="2087747"/>
            <a:ext cx="5324800" cy="455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2400">
                <a:solidFill>
                  <a:schemeClr val="bg1"/>
                </a:solidFill>
                <a:latin typeface="Agency FB" panose="020B0503020202020204" pitchFamily="34" charset="0"/>
              </a:rPr>
              <a:t>Implementation of objects in MISP core</a:t>
            </a:r>
          </a:p>
          <a:p>
            <a:pPr>
              <a:lnSpc>
                <a:spcPct val="100000"/>
              </a:lnSpc>
            </a:pPr>
            <a:r>
              <a:rPr lang="en-GB" sz="2400">
                <a:solidFill>
                  <a:schemeClr val="bg1"/>
                </a:solidFill>
                <a:latin typeface="Agency FB" panose="020B0503020202020204" pitchFamily="34" charset="0"/>
              </a:rPr>
              <a:t>Objects for other file formats </a:t>
            </a:r>
          </a:p>
          <a:p>
            <a:pPr>
              <a:lnSpc>
                <a:spcPct val="100000"/>
              </a:lnSpc>
            </a:pPr>
            <a:r>
              <a:rPr lang="en-GB" sz="2400">
                <a:solidFill>
                  <a:schemeClr val="bg1"/>
                </a:solidFill>
                <a:latin typeface="Agency FB" panose="020B0503020202020204" pitchFamily="34" charset="0"/>
              </a:rPr>
              <a:t>Integration of the feature generator in the STL</a:t>
            </a:r>
          </a:p>
          <a:p>
            <a:pPr>
              <a:lnSpc>
                <a:spcPct val="100000"/>
              </a:lnSpc>
            </a:pPr>
            <a:r>
              <a:rPr lang="en-GB" sz="2400">
                <a:solidFill>
                  <a:schemeClr val="bg1"/>
                </a:solidFill>
                <a:latin typeface="Agency FB" panose="020B0503020202020204" pitchFamily="34" charset="0"/>
              </a:rPr>
              <a:t>Soon-</a:t>
            </a:r>
            <a:r>
              <a:rPr lang="en-GB" sz="2400" err="1">
                <a:solidFill>
                  <a:schemeClr val="bg1"/>
                </a:solidFill>
                <a:latin typeface="Agency FB" panose="020B0503020202020204" pitchFamily="34" charset="0"/>
              </a:rPr>
              <a:t>ish</a:t>
            </a:r>
            <a:r>
              <a:rPr lang="en-GB" sz="2400">
                <a:solidFill>
                  <a:schemeClr val="bg1"/>
                </a:solidFill>
                <a:latin typeface="Agency FB" panose="020B0503020202020204" pitchFamily="34" charset="0"/>
              </a:rPr>
              <a:t>: string search, automatic correlation on per-instance basis</a:t>
            </a:r>
          </a:p>
          <a:p>
            <a:pPr>
              <a:lnSpc>
                <a:spcPct val="100000"/>
              </a:lnSpc>
            </a:pPr>
            <a:r>
              <a:rPr lang="en-GB" sz="2400">
                <a:solidFill>
                  <a:schemeClr val="bg1"/>
                </a:solidFill>
                <a:latin typeface="Agency FB" panose="020B0503020202020204" pitchFamily="34" charset="0"/>
              </a:rPr>
              <a:t>Later-</a:t>
            </a:r>
            <a:r>
              <a:rPr lang="en-GB" sz="2400" err="1">
                <a:solidFill>
                  <a:schemeClr val="bg1"/>
                </a:solidFill>
                <a:latin typeface="Agency FB" panose="020B0503020202020204" pitchFamily="34" charset="0"/>
              </a:rPr>
              <a:t>ish</a:t>
            </a:r>
            <a:r>
              <a:rPr lang="en-GB" sz="2400">
                <a:solidFill>
                  <a:schemeClr val="bg1"/>
                </a:solidFill>
                <a:latin typeface="Agency FB" panose="020B0503020202020204" pitchFamily="34" charset="0"/>
              </a:rPr>
              <a:t>: behaviour gadget search, straight from the graphs</a:t>
            </a:r>
          </a:p>
        </p:txBody>
      </p:sp>
      <p:pic>
        <p:nvPicPr>
          <p:cNvPr id="6146" name="Picture 2" descr="Bildergebnis für emergency racc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320" y="35576"/>
            <a:ext cx="2307280" cy="230728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79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t="11852"/>
          <a:stretch/>
        </p:blipFill>
        <p:spPr>
          <a:xfrm>
            <a:off x="0" y="0"/>
            <a:ext cx="11135360" cy="6845485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932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Conclusions</a:t>
            </a:r>
            <a:r>
              <a:rPr lang="de-DE"/>
              <a:t> etc.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de-DE" err="1"/>
              <a:t>IoC</a:t>
            </a:r>
            <a:r>
              <a:rPr lang="de-DE"/>
              <a:t> </a:t>
            </a:r>
            <a:r>
              <a:rPr lang="de-DE" err="1"/>
              <a:t>ecosystem</a:t>
            </a:r>
            <a:r>
              <a:rPr lang="de-DE"/>
              <a:t> – </a:t>
            </a:r>
            <a:r>
              <a:rPr lang="de-DE" err="1"/>
              <a:t>sharing</a:t>
            </a:r>
            <a:r>
              <a:rPr lang="de-DE"/>
              <a:t> </a:t>
            </a:r>
            <a:r>
              <a:rPr lang="de-DE" err="1"/>
              <a:t>and</a:t>
            </a:r>
            <a:r>
              <a:rPr lang="de-DE"/>
              <a:t> </a:t>
            </a:r>
            <a:r>
              <a:rPr lang="de-DE" err="1"/>
              <a:t>caring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driving</a:t>
            </a:r>
            <a:r>
              <a:rPr lang="de-DE"/>
              <a:t> </a:t>
            </a:r>
            <a:r>
              <a:rPr lang="de-DE" err="1"/>
              <a:t>up</a:t>
            </a:r>
            <a:r>
              <a:rPr lang="de-DE"/>
              <a:t> </a:t>
            </a:r>
            <a:r>
              <a:rPr lang="de-DE" err="1"/>
              <a:t>attack</a:t>
            </a:r>
            <a:r>
              <a:rPr lang="de-DE"/>
              <a:t> </a:t>
            </a:r>
            <a:r>
              <a:rPr lang="de-DE" err="1"/>
              <a:t>costs</a:t>
            </a:r>
            <a:endParaRPr lang="de-DE"/>
          </a:p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possible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drive</a:t>
            </a:r>
            <a:r>
              <a:rPr lang="de-DE"/>
              <a:t> </a:t>
            </a:r>
            <a:r>
              <a:rPr lang="de-DE" err="1"/>
              <a:t>attackers</a:t>
            </a:r>
            <a:r>
              <a:rPr lang="de-DE"/>
              <a:t> out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business</a:t>
            </a:r>
            <a:r>
              <a:rPr lang="de-DE"/>
              <a:t>?</a:t>
            </a:r>
          </a:p>
          <a:p>
            <a:r>
              <a:rPr lang="de-DE"/>
              <a:t>Sharing </a:t>
            </a:r>
            <a:r>
              <a:rPr lang="de-DE" err="1"/>
              <a:t>indicators</a:t>
            </a:r>
            <a:r>
              <a:rPr lang="de-DE"/>
              <a:t> </a:t>
            </a:r>
            <a:r>
              <a:rPr lang="de-DE" err="1"/>
              <a:t>done</a:t>
            </a:r>
            <a:r>
              <a:rPr lang="de-DE"/>
              <a:t> </a:t>
            </a:r>
            <a:r>
              <a:rPr lang="de-DE" err="1"/>
              <a:t>right</a:t>
            </a:r>
            <a:r>
              <a:rPr lang="de-DE"/>
              <a:t> will not </a:t>
            </a:r>
            <a:r>
              <a:rPr lang="de-DE" err="1"/>
              <a:t>disclose</a:t>
            </a:r>
            <a:r>
              <a:rPr lang="de-DE"/>
              <a:t> </a:t>
            </a:r>
            <a:r>
              <a:rPr lang="de-DE" err="1"/>
              <a:t>who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were</a:t>
            </a:r>
            <a:r>
              <a:rPr lang="de-DE"/>
              <a:t> </a:t>
            </a:r>
            <a:r>
              <a:rPr lang="de-DE" err="1"/>
              <a:t>breached</a:t>
            </a:r>
            <a:endParaRPr lang="de-DE"/>
          </a:p>
          <a:p>
            <a:r>
              <a:rPr lang="de-DE" err="1"/>
              <a:t>Driving</a:t>
            </a:r>
            <a:r>
              <a:rPr lang="de-DE"/>
              <a:t> down </a:t>
            </a:r>
            <a:r>
              <a:rPr lang="de-DE" err="1"/>
              <a:t>cost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defense</a:t>
            </a:r>
            <a:r>
              <a:rPr lang="de-DE"/>
              <a:t> will </a:t>
            </a:r>
            <a:r>
              <a:rPr lang="de-DE" err="1"/>
              <a:t>sooner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later</a:t>
            </a:r>
            <a:r>
              <a:rPr lang="de-DE"/>
              <a:t> </a:t>
            </a:r>
            <a:r>
              <a:rPr lang="de-DE" err="1"/>
              <a:t>drive</a:t>
            </a:r>
            <a:r>
              <a:rPr lang="de-DE"/>
              <a:t> </a:t>
            </a:r>
            <a:r>
              <a:rPr lang="de-DE" err="1"/>
              <a:t>up</a:t>
            </a:r>
            <a:r>
              <a:rPr lang="de-DE"/>
              <a:t> </a:t>
            </a:r>
            <a:r>
              <a:rPr lang="de-DE" err="1"/>
              <a:t>cost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attack</a:t>
            </a:r>
            <a:endParaRPr lang="de-DE"/>
          </a:p>
          <a:p>
            <a:r>
              <a:rPr lang="de-DE"/>
              <a:t>The </a:t>
            </a:r>
            <a:r>
              <a:rPr lang="de-DE" err="1"/>
              <a:t>average</a:t>
            </a:r>
            <a:r>
              <a:rPr lang="de-DE"/>
              <a:t> </a:t>
            </a:r>
            <a:r>
              <a:rPr lang="de-DE" err="1"/>
              <a:t>attacker</a:t>
            </a:r>
            <a:r>
              <a:rPr lang="de-DE"/>
              <a:t> </a:t>
            </a:r>
            <a:r>
              <a:rPr lang="de-DE" err="1"/>
              <a:t>doesn‘t</a:t>
            </a:r>
            <a:r>
              <a:rPr lang="de-DE"/>
              <a:t> </a:t>
            </a:r>
            <a:r>
              <a:rPr lang="de-DE" err="1"/>
              <a:t>write</a:t>
            </a:r>
            <a:r>
              <a:rPr lang="de-DE"/>
              <a:t> </a:t>
            </a:r>
            <a:r>
              <a:rPr lang="de-DE" err="1"/>
              <a:t>exploits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design </a:t>
            </a:r>
            <a:r>
              <a:rPr lang="de-DE" err="1"/>
              <a:t>intrusions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even</a:t>
            </a:r>
            <a:r>
              <a:rPr lang="de-DE"/>
              <a:t> </a:t>
            </a:r>
            <a:r>
              <a:rPr lang="de-DE" err="1"/>
              <a:t>write</a:t>
            </a:r>
            <a:r>
              <a:rPr lang="de-DE"/>
              <a:t> </a:t>
            </a:r>
            <a:r>
              <a:rPr lang="de-DE" err="1"/>
              <a:t>malware</a:t>
            </a:r>
            <a:r>
              <a:rPr lang="de-DE"/>
              <a:t>, but </a:t>
            </a:r>
            <a:r>
              <a:rPr lang="de-DE" err="1"/>
              <a:t>does</a:t>
            </a:r>
            <a:r>
              <a:rPr lang="de-DE"/>
              <a:t> </a:t>
            </a:r>
            <a:r>
              <a:rPr lang="de-DE" err="1"/>
              <a:t>copy</a:t>
            </a:r>
            <a:r>
              <a:rPr lang="de-DE"/>
              <a:t> </a:t>
            </a:r>
            <a:r>
              <a:rPr lang="de-DE" err="1"/>
              <a:t>paste</a:t>
            </a:r>
            <a:r>
              <a:rPr lang="de-DE"/>
              <a:t> </a:t>
            </a:r>
            <a:r>
              <a:rPr lang="de-DE" err="1"/>
              <a:t>and</a:t>
            </a:r>
            <a:r>
              <a:rPr lang="de-DE"/>
              <a:t> send </a:t>
            </a:r>
            <a:r>
              <a:rPr lang="de-DE" err="1"/>
              <a:t>e-mails</a:t>
            </a:r>
            <a:r>
              <a:rPr lang="de-DE"/>
              <a:t> all </a:t>
            </a:r>
            <a:r>
              <a:rPr lang="de-DE" err="1"/>
              <a:t>day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2805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Ctd</a:t>
            </a:r>
            <a:r>
              <a:rPr lang="de-DE"/>
              <a:t>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Money is a factor always, cause even in state sponsored hacking we can say that Somalia definitely doesn't have the same resources to spend as the US</a:t>
            </a:r>
          </a:p>
          <a:p>
            <a:r>
              <a:rPr lang="en-US"/>
              <a:t>State hacking tools sold today for compromise of "terrorists" could in the future very well be reused for economical targets or other nation state targets</a:t>
            </a:r>
          </a:p>
          <a:p>
            <a:r>
              <a:rPr lang="en-US"/>
              <a:t>reuse is a weak spot, common TI just like AV relies on reuse of code and infrastructure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088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8589"/>
          </a:xfrm>
        </p:spPr>
        <p:txBody>
          <a:bodyPr/>
          <a:lstStyle/>
          <a:p>
            <a:r>
              <a:rPr lang="de-DE" dirty="0" err="1"/>
              <a:t>Ctd</a:t>
            </a:r>
            <a:r>
              <a:rPr lang="de-DE" dirty="0"/>
              <a:t>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378857"/>
            <a:ext cx="10515600" cy="5065486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established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sophistication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threat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threat</a:t>
            </a:r>
            <a:r>
              <a:rPr lang="de-DE" dirty="0"/>
              <a:t> </a:t>
            </a:r>
            <a:r>
              <a:rPr lang="de-DE" dirty="0" err="1"/>
              <a:t>actor</a:t>
            </a:r>
            <a:r>
              <a:rPr lang="de-DE" dirty="0"/>
              <a:t>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e-DE" dirty="0" err="1"/>
              <a:t>Success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attack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correlate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sophistication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attacker</a:t>
            </a:r>
            <a:r>
              <a:rPr lang="de-DE" dirty="0"/>
              <a:t>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e-DE" dirty="0" err="1"/>
              <a:t>Resilience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, </a:t>
            </a:r>
            <a:r>
              <a:rPr lang="de-DE" dirty="0" err="1"/>
              <a:t>does</a:t>
            </a:r>
            <a:r>
              <a:rPr lang="de-DE" dirty="0"/>
              <a:t>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e-DE" dirty="0" err="1"/>
              <a:t>Attacker</a:t>
            </a:r>
            <a:r>
              <a:rPr lang="de-DE" dirty="0"/>
              <a:t> </a:t>
            </a:r>
            <a:r>
              <a:rPr lang="de-DE" dirty="0" err="1"/>
              <a:t>sophistication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somewhat</a:t>
            </a:r>
            <a:r>
              <a:rPr lang="de-DE" dirty="0"/>
              <a:t> </a:t>
            </a:r>
            <a:r>
              <a:rPr lang="de-DE" dirty="0" err="1"/>
              <a:t>closely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attacker</a:t>
            </a:r>
            <a:r>
              <a:rPr lang="de-DE" dirty="0"/>
              <a:t> </a:t>
            </a:r>
            <a:r>
              <a:rPr lang="de-DE" dirty="0" err="1"/>
              <a:t>budget</a:t>
            </a:r>
            <a:r>
              <a:rPr lang="de-DE" dirty="0"/>
              <a:t>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e-DE" dirty="0" err="1"/>
              <a:t>Again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attacker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infinit </a:t>
            </a:r>
            <a:r>
              <a:rPr lang="de-DE" dirty="0" err="1"/>
              <a:t>budget</a:t>
            </a:r>
            <a:r>
              <a:rPr lang="de-DE" dirty="0"/>
              <a:t>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driving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attack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 </a:t>
            </a:r>
            <a:r>
              <a:rPr lang="de-DE" dirty="0" err="1"/>
              <a:t>infosec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de-DE" dirty="0" err="1"/>
              <a:t>Taking</a:t>
            </a:r>
            <a:r>
              <a:rPr lang="de-DE" dirty="0"/>
              <a:t> out </a:t>
            </a:r>
            <a:r>
              <a:rPr lang="de-DE" dirty="0" err="1"/>
              <a:t>attacker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necessarily</a:t>
            </a:r>
            <a:r>
              <a:rPr lang="de-DE" dirty="0"/>
              <a:t> do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job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414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2692" y="945417"/>
            <a:ext cx="10515600" cy="1325563"/>
          </a:xfrm>
        </p:spPr>
        <p:txBody>
          <a:bodyPr/>
          <a:lstStyle/>
          <a:p>
            <a:pPr algn="r"/>
            <a:r>
              <a:rPr lang="de-DE" dirty="0" err="1">
                <a:latin typeface="Consolas" panose="020B0609020204030204" pitchFamily="49" charset="0"/>
              </a:rPr>
              <a:t>t</a:t>
            </a:r>
            <a:r>
              <a:rPr lang="de-DE" dirty="0" err="1" smtClean="0">
                <a:latin typeface="Consolas" panose="020B0609020204030204" pitchFamily="49" charset="0"/>
              </a:rPr>
              <a:t>hank</a:t>
            </a:r>
            <a:r>
              <a:rPr lang="de-DE" dirty="0" smtClean="0">
                <a:latin typeface="Consolas" panose="020B0609020204030204" pitchFamily="49" charset="0"/>
              </a:rPr>
              <a:t> </a:t>
            </a:r>
            <a:r>
              <a:rPr lang="de-DE" dirty="0" err="1" smtClean="0">
                <a:latin typeface="Consolas" panose="020B0609020204030204" pitchFamily="49" charset="0"/>
              </a:rPr>
              <a:t>you</a:t>
            </a:r>
            <a:endParaRPr lang="de-DE" dirty="0">
              <a:latin typeface="Consolas" panose="020B06090202040302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6" name="Picture 2" descr="Bildergebnis für may the bridges i burn light the wa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17" b="34907"/>
          <a:stretch/>
        </p:blipFill>
        <p:spPr bwMode="auto">
          <a:xfrm>
            <a:off x="246185" y="2270980"/>
            <a:ext cx="8182268" cy="42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28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</a:t>
            </a:r>
            <a:r>
              <a:rPr lang="en-US" err="1"/>
              <a:t>IoC</a:t>
            </a:r>
            <a:r>
              <a:rPr lang="en-US"/>
              <a:t> and Attacker Costs</a:t>
            </a:r>
          </a:p>
        </p:txBody>
      </p:sp>
      <p:pic>
        <p:nvPicPr>
          <p:cNvPr id="5" name="Content Placeholder 4" descr="mal-all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310627"/>
              </p:ext>
            </p:extLst>
          </p:nvPr>
        </p:nvGraphicFramePr>
        <p:xfrm>
          <a:off x="402566" y="2127849"/>
          <a:ext cx="4336410" cy="3406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470">
                  <a:extLst>
                    <a:ext uri="{9D8B030D-6E8A-4147-A177-3AD203B41FA5}">
                      <a16:colId xmlns:a16="http://schemas.microsoft.com/office/drawing/2014/main" val="663086699"/>
                    </a:ext>
                  </a:extLst>
                </a:gridCol>
                <a:gridCol w="1445470">
                  <a:extLst>
                    <a:ext uri="{9D8B030D-6E8A-4147-A177-3AD203B41FA5}">
                      <a16:colId xmlns:a16="http://schemas.microsoft.com/office/drawing/2014/main" val="2943259664"/>
                    </a:ext>
                  </a:extLst>
                </a:gridCol>
                <a:gridCol w="1445470">
                  <a:extLst>
                    <a:ext uri="{9D8B030D-6E8A-4147-A177-3AD203B41FA5}">
                      <a16:colId xmlns:a16="http://schemas.microsoft.com/office/drawing/2014/main" val="1816711831"/>
                    </a:ext>
                  </a:extLst>
                </a:gridCol>
              </a:tblGrid>
              <a:tr h="550359">
                <a:tc>
                  <a:txBody>
                    <a:bodyPr/>
                    <a:lstStyle/>
                    <a:p>
                      <a:r>
                        <a:rPr lang="en-US" dirty="0" err="1"/>
                        <a:t>IoC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03391"/>
                  </a:ext>
                </a:extLst>
              </a:tr>
              <a:tr h="564842">
                <a:tc>
                  <a:txBody>
                    <a:bodyPr/>
                    <a:lstStyle/>
                    <a:p>
                      <a:r>
                        <a:rPr lang="en-US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~$ 14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~$2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677731"/>
                  </a:ext>
                </a:extLst>
              </a:tr>
              <a:tr h="550359">
                <a:tc>
                  <a:txBody>
                    <a:bodyPr/>
                    <a:lstStyle/>
                    <a:p>
                      <a:r>
                        <a:rPr lang="en-US"/>
                        <a:t>IPv6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~$250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~$2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748762"/>
                  </a:ext>
                </a:extLst>
              </a:tr>
              <a:tr h="550359">
                <a:tc>
                  <a:txBody>
                    <a:bodyPr/>
                    <a:lstStyle/>
                    <a:p>
                      <a:r>
                        <a:rPr lang="en-US"/>
                        <a:t>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33730"/>
                  </a:ext>
                </a:extLst>
              </a:tr>
              <a:tr h="550359">
                <a:tc>
                  <a:txBody>
                    <a:bodyPr/>
                    <a:lstStyle/>
                    <a:p>
                      <a:r>
                        <a:rPr lang="en-US" dirty="0" smtClean="0"/>
                        <a:t>Bitcoin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341251"/>
                  </a:ext>
                </a:extLst>
              </a:tr>
              <a:tr h="550359">
                <a:tc>
                  <a:txBody>
                    <a:bodyPr/>
                    <a:lstStyle/>
                    <a:p>
                      <a:r>
                        <a:rPr lang="en-US" dirty="0" smtClean="0"/>
                        <a:t>SSL/TLS</a:t>
                      </a:r>
                      <a:r>
                        <a:rPr lang="en-US" baseline="0" dirty="0" smtClean="0"/>
                        <a:t> Certificates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$0-5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960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657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9525" y="504825"/>
            <a:ext cx="3932237" cy="1600200"/>
          </a:xfrm>
        </p:spPr>
        <p:txBody>
          <a:bodyPr/>
          <a:lstStyle/>
          <a:p>
            <a:r>
              <a:rPr lang="en-US"/>
              <a:t>Code and Binaries take time not money...</a:t>
            </a:r>
            <a:endParaRPr lang="en-US">
              <a:solidFill>
                <a:srgbClr val="000000"/>
              </a:solidFill>
              <a:latin typeface="Calibri Light"/>
            </a:endParaRPr>
          </a:p>
        </p:txBody>
      </p:sp>
      <p:pic>
        <p:nvPicPr>
          <p:cNvPr id="5" name="Content Placeholder 4" descr="IMG_0719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500" y="504825"/>
            <a:ext cx="7005039" cy="560685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9525" y="2257425"/>
            <a:ext cx="3932237" cy="3811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Marion to talk about measuring effort to alter binaries or source...</a:t>
            </a:r>
          </a:p>
        </p:txBody>
      </p:sp>
    </p:spTree>
    <p:extLst>
      <p:ext uri="{BB962C8B-B14F-4D97-AF65-F5344CB8AC3E}">
        <p14:creationId xmlns:p14="http://schemas.microsoft.com/office/powerpoint/2010/main" val="2495649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Logistical</a:t>
            </a:r>
            <a:r>
              <a:rPr lang="de-DE"/>
              <a:t> </a:t>
            </a:r>
            <a:r>
              <a:rPr lang="de-DE" err="1"/>
              <a:t>Burden</a:t>
            </a:r>
            <a:endParaRPr lang="de-D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 err="1" smtClean="0"/>
              <a:t>Measure</a:t>
            </a:r>
            <a:r>
              <a:rPr lang="de-DE" dirty="0" smtClean="0"/>
              <a:t>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: </a:t>
            </a:r>
          </a:p>
          <a:p>
            <a:pPr lvl="1"/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binaries</a:t>
            </a:r>
            <a:r>
              <a:rPr lang="de-DE" dirty="0" smtClean="0"/>
              <a:t> in </a:t>
            </a:r>
            <a:r>
              <a:rPr lang="de-DE" dirty="0" err="1" smtClean="0"/>
              <a:t>sofacy</a:t>
            </a:r>
            <a:r>
              <a:rPr lang="de-DE" dirty="0" smtClean="0"/>
              <a:t> </a:t>
            </a:r>
            <a:r>
              <a:rPr lang="de-DE" dirty="0" err="1" smtClean="0"/>
              <a:t>campaign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time?</a:t>
            </a:r>
          </a:p>
          <a:p>
            <a:r>
              <a:rPr lang="de-DE" dirty="0" err="1" smtClean="0"/>
              <a:t>Estimate</a:t>
            </a:r>
            <a:r>
              <a:rPr lang="de-DE" dirty="0" smtClean="0"/>
              <a:t>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can´</a:t>
            </a:r>
            <a:r>
              <a:rPr lang="de-DE" dirty="0" err="1" smtClean="0"/>
              <a:t>t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r>
              <a:rPr lang="de-DE" dirty="0" smtClean="0"/>
              <a:t>: </a:t>
            </a:r>
            <a:endParaRPr lang="de-DE" dirty="0"/>
          </a:p>
          <a:p>
            <a:pPr lvl="1"/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, </a:t>
            </a:r>
            <a:r>
              <a:rPr lang="de-DE" dirty="0" err="1"/>
              <a:t>personnel</a:t>
            </a:r>
            <a:endParaRPr lang="de-DE" dirty="0"/>
          </a:p>
          <a:p>
            <a:r>
              <a:rPr lang="de-DE" dirty="0" err="1"/>
              <a:t>Stealth</a:t>
            </a:r>
            <a:r>
              <a:rPr lang="de-DE" dirty="0"/>
              <a:t> </a:t>
            </a:r>
            <a:r>
              <a:rPr lang="de-DE" dirty="0" err="1" smtClean="0"/>
              <a:t>cost</a:t>
            </a:r>
            <a:endParaRPr lang="de-DE" dirty="0" smtClean="0"/>
          </a:p>
          <a:p>
            <a:pPr lvl="1"/>
            <a:r>
              <a:rPr lang="de-DE" dirty="0" err="1" smtClean="0"/>
              <a:t>Hiding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tedious</a:t>
            </a:r>
            <a:endParaRPr lang="de-DE" dirty="0"/>
          </a:p>
          <a:p>
            <a:r>
              <a:rPr lang="de-DE" dirty="0" err="1"/>
              <a:t>Operations</a:t>
            </a:r>
            <a:r>
              <a:rPr lang="de-DE" dirty="0"/>
              <a:t> &lt; Infrastructure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8274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Attack</a:t>
            </a:r>
            <a:r>
              <a:rPr lang="de-DE" dirty="0"/>
              <a:t>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307771"/>
            <a:ext cx="5214257" cy="386919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Time</a:t>
            </a:r>
          </a:p>
          <a:p>
            <a:pPr marL="0" indent="0">
              <a:buNone/>
            </a:pPr>
            <a:r>
              <a:rPr lang="de-DE" dirty="0"/>
              <a:t>Skills</a:t>
            </a:r>
          </a:p>
          <a:p>
            <a:pPr marL="0" indent="0">
              <a:buNone/>
            </a:pPr>
            <a:r>
              <a:rPr lang="de-DE" dirty="0"/>
              <a:t>Tools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3763109" y="2307771"/>
            <a:ext cx="7590692" cy="3869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Hardware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Software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Personnel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Offices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Salaries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Insurance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Taxes</a:t>
            </a:r>
            <a:r>
              <a:rPr lang="de-DE" dirty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527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Attack</a:t>
            </a:r>
            <a:r>
              <a:rPr lang="de-DE" dirty="0"/>
              <a:t>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307771"/>
            <a:ext cx="5214257" cy="386919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Time</a:t>
            </a:r>
          </a:p>
          <a:p>
            <a:pPr marL="0" indent="0">
              <a:buNone/>
            </a:pPr>
            <a:r>
              <a:rPr lang="de-DE" dirty="0"/>
              <a:t>Skills</a:t>
            </a:r>
          </a:p>
          <a:p>
            <a:pPr marL="0" indent="0">
              <a:buNone/>
            </a:pPr>
            <a:r>
              <a:rPr lang="de-DE" dirty="0"/>
              <a:t>Tools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3578469" y="2307771"/>
            <a:ext cx="7775331" cy="3869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World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exploit</a:t>
            </a:r>
            <a:r>
              <a:rPr lang="de-DE" dirty="0"/>
              <a:t> </a:t>
            </a:r>
            <a:r>
              <a:rPr lang="de-DE" dirty="0" err="1"/>
              <a:t>developer</a:t>
            </a:r>
            <a:r>
              <a:rPr lang="de-DE" dirty="0"/>
              <a:t> $250k/</a:t>
            </a:r>
            <a:r>
              <a:rPr lang="de-DE" dirty="0" err="1"/>
              <a:t>year</a:t>
            </a:r>
            <a:endParaRPr lang="de-DE" dirty="0"/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cyber</a:t>
            </a:r>
            <a:r>
              <a:rPr lang="de-DE" dirty="0"/>
              <a:t> war </a:t>
            </a:r>
            <a:r>
              <a:rPr lang="de-DE" dirty="0" err="1"/>
              <a:t>costs</a:t>
            </a:r>
            <a:r>
              <a:rPr lang="de-DE" dirty="0"/>
              <a:t>: $45.9 </a:t>
            </a:r>
            <a:r>
              <a:rPr lang="de-DE" dirty="0" err="1"/>
              <a:t>Mio</a:t>
            </a:r>
            <a:r>
              <a:rPr lang="de-DE" dirty="0"/>
              <a:t>/</a:t>
            </a:r>
            <a:r>
              <a:rPr lang="de-DE" dirty="0" err="1"/>
              <a:t>year</a:t>
            </a:r>
            <a:r>
              <a:rPr lang="de-DE" dirty="0"/>
              <a:t> 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costs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Stuxnet</a:t>
            </a:r>
            <a:r>
              <a:rPr lang="de-DE" dirty="0"/>
              <a:t>: $500k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de-DE" dirty="0"/>
              <a:t>APT1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thoroughly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in Feb. 2013, back in </a:t>
            </a:r>
            <a:r>
              <a:rPr lang="de-DE" dirty="0" err="1"/>
              <a:t>business</a:t>
            </a:r>
            <a:r>
              <a:rPr lang="de-DE" dirty="0"/>
              <a:t> 160 </a:t>
            </a:r>
            <a:r>
              <a:rPr lang="de-DE" dirty="0" err="1"/>
              <a:t>days</a:t>
            </a:r>
            <a:r>
              <a:rPr lang="de-DE" dirty="0"/>
              <a:t> after </a:t>
            </a:r>
            <a:r>
              <a:rPr lang="de-DE" dirty="0" err="1"/>
              <a:t>exposure</a:t>
            </a:r>
            <a:endParaRPr lang="de-DE" dirty="0"/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648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AV-TI Paradox: </a:t>
            </a:r>
            <a:r>
              <a:rPr lang="de-DE" dirty="0" err="1" smtClean="0"/>
              <a:t>Selling</a:t>
            </a:r>
            <a:r>
              <a:rPr lang="de-DE" dirty="0" smtClean="0"/>
              <a:t> </a:t>
            </a:r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412999"/>
            <a:ext cx="10515600" cy="3852863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 smtClean="0"/>
              <a:t>AV sells </a:t>
            </a:r>
            <a:r>
              <a:rPr lang="en-US" dirty="0"/>
              <a:t>detection products, with a cumulative </a:t>
            </a:r>
            <a:r>
              <a:rPr lang="en-US" dirty="0" smtClean="0"/>
              <a:t>data </a:t>
            </a:r>
            <a:r>
              <a:rPr lang="en-US" dirty="0"/>
              <a:t>feed; </a:t>
            </a:r>
            <a:r>
              <a:rPr lang="en-US" dirty="0" smtClean="0"/>
              <a:t>TI </a:t>
            </a:r>
            <a:r>
              <a:rPr lang="en-US" dirty="0"/>
              <a:t>now sells singular standalone </a:t>
            </a:r>
            <a:r>
              <a:rPr lang="en-US" dirty="0" smtClean="0"/>
              <a:t>feeds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Cost of TI data limits coverage, limitations on TI heavier than ever seen in </a:t>
            </a:r>
            <a:r>
              <a:rPr lang="en-US" dirty="0" smtClean="0"/>
              <a:t>AV</a:t>
            </a:r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No independent evaluation results of TI data available as of </a:t>
            </a:r>
            <a:r>
              <a:rPr lang="en-US" b="1" dirty="0" smtClean="0"/>
              <a:t>today</a:t>
            </a:r>
            <a:endParaRPr lang="en-US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1295400" y="1290578"/>
            <a:ext cx="4517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An </a:t>
            </a:r>
            <a:r>
              <a:rPr lang="de-DE" sz="2000" dirty="0" err="1" smtClean="0"/>
              <a:t>observation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rigged</a:t>
            </a:r>
            <a:r>
              <a:rPr lang="de-DE" sz="2000" dirty="0" smtClean="0"/>
              <a:t> </a:t>
            </a:r>
            <a:r>
              <a:rPr lang="de-DE" sz="2000" dirty="0" err="1" smtClean="0"/>
              <a:t>business</a:t>
            </a:r>
            <a:r>
              <a:rPr lang="de-DE" sz="2000" dirty="0" smtClean="0"/>
              <a:t> </a:t>
            </a:r>
            <a:r>
              <a:rPr lang="de-DE" sz="2000" dirty="0" err="1" smtClean="0"/>
              <a:t>models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0670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1251</Words>
  <Application>Microsoft Office PowerPoint</Application>
  <PresentationFormat>Breitbild</PresentationFormat>
  <Paragraphs>279</Paragraphs>
  <Slides>39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53" baseType="lpstr">
      <vt:lpstr>MS Gothic</vt:lpstr>
      <vt:lpstr>Agency FB</vt:lpstr>
      <vt:lpstr>Aharoni</vt:lpstr>
      <vt:lpstr>Arial</vt:lpstr>
      <vt:lpstr>Arial Rounded MT Bold</vt:lpstr>
      <vt:lpstr>Bauhaus 93</vt:lpstr>
      <vt:lpstr>Berlin Sans FB</vt:lpstr>
      <vt:lpstr>Berlin Sans FB Demi</vt:lpstr>
      <vt:lpstr>Bodoni MT Black</vt:lpstr>
      <vt:lpstr>Calibri</vt:lpstr>
      <vt:lpstr>Calibri Light</vt:lpstr>
      <vt:lpstr>Consolas</vt:lpstr>
      <vt:lpstr>Liberation Sans</vt:lpstr>
      <vt:lpstr>Office</vt:lpstr>
      <vt:lpstr>IoCannon</vt:lpstr>
      <vt:lpstr>PowerPoint-Präsentation</vt:lpstr>
      <vt:lpstr>PowerPoint-Präsentation</vt:lpstr>
      <vt:lpstr>Network IoC and Attacker Costs</vt:lpstr>
      <vt:lpstr>Code and Binaries take time not money...</vt:lpstr>
      <vt:lpstr>Logistical Burden</vt:lpstr>
      <vt:lpstr>Cost of Attack </vt:lpstr>
      <vt:lpstr>Cost of Attack </vt:lpstr>
      <vt:lpstr>AV-TI Paradox: Selling less for more</vt:lpstr>
      <vt:lpstr>Moarrrr IoC</vt:lpstr>
      <vt:lpstr>Threat Detection: The hay that we got</vt:lpstr>
      <vt:lpstr>The problem we got with the hay</vt:lpstr>
      <vt:lpstr>Sample geometry</vt:lpstr>
      <vt:lpstr>Call graph layout</vt:lpstr>
      <vt:lpstr>API calls</vt:lpstr>
      <vt:lpstr>Scanning for Gadgets</vt:lpstr>
      <vt:lpstr>Behaviorgadgets: An IRC-Bot</vt:lpstr>
      <vt:lpstr>PowerPoint-Präsentation</vt:lpstr>
      <vt:lpstr>PowerPoint-Präsentation</vt:lpstr>
      <vt:lpstr>Thread Model Modelling</vt:lpstr>
      <vt:lpstr>String Contstants</vt:lpstr>
      <vt:lpstr>CheshireCat</vt:lpstr>
      <vt:lpstr>String character frequency histogram per sample</vt:lpstr>
      <vt:lpstr>Node‘s mnemonic distribution</vt:lpstr>
      <vt:lpstr>PowerPoint-Präsentation</vt:lpstr>
      <vt:lpstr>Feasibility</vt:lpstr>
      <vt:lpstr>And the packers?</vt:lpstr>
      <vt:lpstr>The AV Factor</vt:lpstr>
      <vt:lpstr>DATA</vt:lpstr>
      <vt:lpstr>Discussion: Cost, Scalability, Resilience, Reliability</vt:lpstr>
      <vt:lpstr>Indicator cost types</vt:lpstr>
      <vt:lpstr>PowerPoint-Präsentation</vt:lpstr>
      <vt:lpstr>Feature integration with MISP</vt:lpstr>
      <vt:lpstr>MASTERPLAN</vt:lpstr>
      <vt:lpstr>PowerPoint-Präsentation</vt:lpstr>
      <vt:lpstr>Conclusions etc.</vt:lpstr>
      <vt:lpstr>Ctd.</vt:lpstr>
      <vt:lpstr>Ctd.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IoCannon</dc:title>
  <dc:creator>me</dc:creator>
  <cp:lastModifiedBy>de4db3ef@outlook.com</cp:lastModifiedBy>
  <cp:revision>32</cp:revision>
  <dcterms:modified xsi:type="dcterms:W3CDTF">2017-06-11T17:31:16Z</dcterms:modified>
</cp:coreProperties>
</file>